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y="5143500" cx="9144000"/>
  <p:notesSz cx="6858000" cy="9144000"/>
  <p:embeddedFontLst>
    <p:embeddedFont>
      <p:font typeface="Open Sans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OpenSans-regular.fntdata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OpenSans-italic.fntdata"/><Relationship Id="rId25" Type="http://schemas.openxmlformats.org/officeDocument/2006/relationships/font" Target="fonts/OpenSans-bold.fntdata"/><Relationship Id="rId27" Type="http://schemas.openxmlformats.org/officeDocument/2006/relationships/font" Target="fonts/OpenSans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112b2b6d037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112b2b6d037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112b2b6d037_0_1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112b2b6d037_0_1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a9d8eccf1f_0_1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a9d8eccf1f_0_1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112b2b6d037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112b2b6d037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a9d8eccf1f_0_2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a9d8eccf1f_0_2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112b2b6d037_0_2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112b2b6d037_0_2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112b2b6d037_0_2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112b2b6d037_0_2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112b2b6d037_0_3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112b2b6d037_0_3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112b2b6d037_0_3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112b2b6d037_0_3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112b2b6d037_0_3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112b2b6d037_0_3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112b2b6d037_0_2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112b2b6d037_0_2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112b2b6d037_0_2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112b2b6d037_0_2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112b2b6d037_0_3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112b2b6d037_0_3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112b2b6d037_0_3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112b2b6d037_0_3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112b2b6d037_0_3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112b2b6d037_0_3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a9d8eccf1f_0_2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a9d8eccf1f_0_2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a9d8eccf1f_0_2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a9d8eccf1f_0_2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 half-text" showMasterSp="0">
  <p:cSld name="Continguts 2 columnes separades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n 4" id="51" name="Google Shape;51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04037" y="4689197"/>
            <a:ext cx="1921133" cy="35269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2" name="Google Shape;52;p13"/>
          <p:cNvCxnSpPr/>
          <p:nvPr/>
        </p:nvCxnSpPr>
        <p:spPr>
          <a:xfrm>
            <a:off x="0" y="486875"/>
            <a:ext cx="91440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53" name="Google Shape;53;p13"/>
          <p:cNvCxnSpPr/>
          <p:nvPr/>
        </p:nvCxnSpPr>
        <p:spPr>
          <a:xfrm>
            <a:off x="0" y="4632722"/>
            <a:ext cx="91440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54" name="Google Shape;54;p13"/>
          <p:cNvCxnSpPr/>
          <p:nvPr/>
        </p:nvCxnSpPr>
        <p:spPr>
          <a:xfrm>
            <a:off x="0" y="8468"/>
            <a:ext cx="91440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55" name="Google Shape;55;p13"/>
          <p:cNvSpPr txBox="1"/>
          <p:nvPr>
            <p:ph type="title"/>
          </p:nvPr>
        </p:nvSpPr>
        <p:spPr>
          <a:xfrm>
            <a:off x="628650" y="44244"/>
            <a:ext cx="7886700" cy="44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Open Sans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lvl="1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None/>
              <a:defRPr/>
            </a:lvl2pPr>
            <a:lvl3pPr lvl="2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None/>
              <a:defRPr/>
            </a:lvl3pPr>
            <a:lvl4pPr lvl="3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None/>
              <a:defRPr/>
            </a:lvl4pPr>
            <a:lvl5pPr lvl="4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None/>
              <a:defRPr/>
            </a:lvl5pPr>
            <a:lvl6pPr lvl="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None/>
              <a:defRPr/>
            </a:lvl6pPr>
            <a:lvl7pPr lvl="6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None/>
              <a:defRPr/>
            </a:lvl7pPr>
            <a:lvl8pPr lvl="7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None/>
              <a:defRPr/>
            </a:lvl8pPr>
            <a:lvl9pPr lvl="8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" type="body"/>
          </p:nvPr>
        </p:nvSpPr>
        <p:spPr>
          <a:xfrm>
            <a:off x="628650" y="621415"/>
            <a:ext cx="3584100" cy="3913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noAutofit/>
          </a:bodyPr>
          <a:lstStyle>
            <a:lvl1pPr indent="-317500" lvl="0" marL="457200" rtl="0" algn="l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EEA400"/>
              </a:buClr>
              <a:buSzPts val="1400"/>
              <a:buFont typeface="Open Sans"/>
              <a:buChar char="•"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 rtl="0" algn="l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EEA400"/>
              </a:buClr>
              <a:buSzPts val="1400"/>
              <a:buFont typeface="Open Sans"/>
              <a:buChar char="•"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 rtl="0" algn="l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EEA400"/>
              </a:buClr>
              <a:buSzPts val="1400"/>
              <a:buFont typeface="Open Sans"/>
              <a:buChar char="•"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 rtl="0" algn="l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EEA400"/>
              </a:buClr>
              <a:buSzPts val="1400"/>
              <a:buFont typeface="Open Sans"/>
              <a:buChar char="•"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 rtl="0" algn="l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EEA400"/>
              </a:buClr>
              <a:buSzPts val="1400"/>
              <a:buFont typeface="Open Sans"/>
              <a:buChar char="•"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Open Sans"/>
              <a:buChar char="•"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Open Sans"/>
              <a:buChar char="•"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Open Sans"/>
              <a:buChar char="•"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Open Sans"/>
              <a:buChar char="•"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4518225" y="4765594"/>
            <a:ext cx="3997200" cy="27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900"/>
              <a:buFont typeface="Arial"/>
              <a:buNone/>
              <a:defRPr b="0" i="1" sz="9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900"/>
              <a:buFont typeface="Arial"/>
              <a:buNone/>
              <a:defRPr b="0" i="1" sz="9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900"/>
              <a:buFont typeface="Arial"/>
              <a:buNone/>
              <a:defRPr b="0" i="1" sz="9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900"/>
              <a:buFont typeface="Arial"/>
              <a:buNone/>
              <a:defRPr b="0" i="1" sz="9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900"/>
              <a:buFont typeface="Arial"/>
              <a:buNone/>
              <a:defRPr b="0" i="1" sz="9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900"/>
              <a:buFont typeface="Arial"/>
              <a:buNone/>
              <a:defRPr b="0" i="1" sz="9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900"/>
              <a:buFont typeface="Arial"/>
              <a:buNone/>
              <a:defRPr b="0" i="1" sz="9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900"/>
              <a:buFont typeface="Arial"/>
              <a:buNone/>
              <a:defRPr b="0" i="1" sz="9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900"/>
              <a:buFont typeface="Arial"/>
              <a:buNone/>
              <a:defRPr b="0" i="1" sz="9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r>
              <a:rPr lang="en-GB"/>
              <a:t>     </a:t>
            </a:r>
            <a:r>
              <a:rPr lang="en-GB" sz="800">
                <a:solidFill>
                  <a:srgbClr val="999999"/>
                </a:solidFill>
              </a:rPr>
              <a:t>© Dr. Vera Butkouskaya   |   verapetrovna.com</a:t>
            </a:r>
            <a:endParaRPr sz="800">
              <a:solidFill>
                <a:srgbClr val="999999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Relationship Id="rId4" Type="http://schemas.openxmlformats.org/officeDocument/2006/relationships/hyperlink" Target="mailto:vera.butkouskaya@gmail.com" TargetMode="External"/><Relationship Id="rId9" Type="http://schemas.openxmlformats.org/officeDocument/2006/relationships/image" Target="../media/image3.png"/><Relationship Id="rId5" Type="http://schemas.openxmlformats.org/officeDocument/2006/relationships/hyperlink" Target="mailto:vera.butkouskaya@gmail.com" TargetMode="External"/><Relationship Id="rId6" Type="http://schemas.openxmlformats.org/officeDocument/2006/relationships/hyperlink" Target="http://verapetrovna.com" TargetMode="External"/><Relationship Id="rId7" Type="http://schemas.openxmlformats.org/officeDocument/2006/relationships/image" Target="../media/image2.png"/><Relationship Id="rId8" Type="http://schemas.openxmlformats.org/officeDocument/2006/relationships/image" Target="../media/image1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8.png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12.png"/><Relationship Id="rId5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0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0.png"/><Relationship Id="rId4" Type="http://schemas.openxmlformats.org/officeDocument/2006/relationships/image" Target="../media/image2.png"/><Relationship Id="rId9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16.png"/><Relationship Id="rId7" Type="http://schemas.openxmlformats.org/officeDocument/2006/relationships/image" Target="../media/image11.png"/><Relationship Id="rId8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23.png"/><Relationship Id="rId5" Type="http://schemas.openxmlformats.org/officeDocument/2006/relationships/image" Target="../media/image3.png"/><Relationship Id="rId6" Type="http://schemas.openxmlformats.org/officeDocument/2006/relationships/image" Target="../media/image19.png"/></Relationships>
</file>

<file path=ppt/slides/_rels/slide7.xml.rels><?xml version="1.0" encoding="UTF-8" standalone="yes"?><Relationships xmlns="http://schemas.openxmlformats.org/package/2006/relationships"><Relationship Id="rId10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9" Type="http://schemas.openxmlformats.org/officeDocument/2006/relationships/image" Target="../media/image2.png"/><Relationship Id="rId5" Type="http://schemas.openxmlformats.org/officeDocument/2006/relationships/image" Target="../media/image25.png"/><Relationship Id="rId6" Type="http://schemas.openxmlformats.org/officeDocument/2006/relationships/image" Target="../media/image18.png"/><Relationship Id="rId7" Type="http://schemas.openxmlformats.org/officeDocument/2006/relationships/image" Target="../media/image21.png"/><Relationship Id="rId8" Type="http://schemas.openxmlformats.org/officeDocument/2006/relationships/image" Target="../media/image2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2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27.png"/><Relationship Id="rId5" Type="http://schemas.openxmlformats.org/officeDocument/2006/relationships/image" Target="../media/image3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27.png"/><Relationship Id="rId5" Type="http://schemas.openxmlformats.org/officeDocument/2006/relationships/image" Target="../media/image3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Relationship Id="rId4" Type="http://schemas.openxmlformats.org/officeDocument/2006/relationships/image" Target="../media/image35.png"/><Relationship Id="rId5" Type="http://schemas.openxmlformats.org/officeDocument/2006/relationships/image" Target="../media/image3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Relationship Id="rId4" Type="http://schemas.openxmlformats.org/officeDocument/2006/relationships/image" Target="../media/image32.png"/><Relationship Id="rId5" Type="http://schemas.openxmlformats.org/officeDocument/2006/relationships/image" Target="../media/image29.png"/><Relationship Id="rId6" Type="http://schemas.openxmlformats.org/officeDocument/2006/relationships/image" Target="../media/image44.png"/><Relationship Id="rId7" Type="http://schemas.openxmlformats.org/officeDocument/2006/relationships/image" Target="../media/image45.png"/><Relationship Id="rId8" Type="http://schemas.openxmlformats.org/officeDocument/2006/relationships/image" Target="../media/image53.png"/></Relationships>
</file>

<file path=ppt/slides/_rels/slide13.xml.rels><?xml version="1.0" encoding="UTF-8" standalone="yes"?><Relationships xmlns="http://schemas.openxmlformats.org/package/2006/relationships"><Relationship Id="rId10" Type="http://schemas.openxmlformats.org/officeDocument/2006/relationships/image" Target="../media/image41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Relationship Id="rId4" Type="http://schemas.openxmlformats.org/officeDocument/2006/relationships/image" Target="../media/image39.png"/><Relationship Id="rId9" Type="http://schemas.openxmlformats.org/officeDocument/2006/relationships/image" Target="../media/image34.png"/><Relationship Id="rId5" Type="http://schemas.openxmlformats.org/officeDocument/2006/relationships/image" Target="../media/image38.png"/><Relationship Id="rId6" Type="http://schemas.openxmlformats.org/officeDocument/2006/relationships/image" Target="../media/image33.png"/><Relationship Id="rId7" Type="http://schemas.openxmlformats.org/officeDocument/2006/relationships/image" Target="../media/image48.png"/><Relationship Id="rId8" Type="http://schemas.openxmlformats.org/officeDocument/2006/relationships/image" Target="../media/image3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Relationship Id="rId4" Type="http://schemas.openxmlformats.org/officeDocument/2006/relationships/image" Target="../media/image42.png"/><Relationship Id="rId5" Type="http://schemas.openxmlformats.org/officeDocument/2006/relationships/image" Target="../media/image4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Relationship Id="rId4" Type="http://schemas.openxmlformats.org/officeDocument/2006/relationships/image" Target="../media/image3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Relationship Id="rId4" Type="http://schemas.openxmlformats.org/officeDocument/2006/relationships/image" Target="../media/image40.png"/><Relationship Id="rId5" Type="http://schemas.openxmlformats.org/officeDocument/2006/relationships/image" Target="../media/image50.png"/><Relationship Id="rId6" Type="http://schemas.openxmlformats.org/officeDocument/2006/relationships/image" Target="../media/image4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4.png"/><Relationship Id="rId4" Type="http://schemas.openxmlformats.org/officeDocument/2006/relationships/image" Target="../media/image49.png"/></Relationships>
</file>

<file path=ppt/slides/_rels/slide18.xml.rels><?xml version="1.0" encoding="UTF-8" standalone="yes"?><Relationships xmlns="http://schemas.openxmlformats.org/package/2006/relationships"><Relationship Id="rId11" Type="http://schemas.openxmlformats.org/officeDocument/2006/relationships/image" Target="../media/image13.png"/><Relationship Id="rId10" Type="http://schemas.openxmlformats.org/officeDocument/2006/relationships/image" Target="../media/image51.png"/><Relationship Id="rId1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://www.verapetrovna.com" TargetMode="External"/><Relationship Id="rId4" Type="http://schemas.openxmlformats.org/officeDocument/2006/relationships/hyperlink" Target="https://scholar.google.com/citations?hl=en&amp;user=tUGTmjgAAAAJ" TargetMode="External"/><Relationship Id="rId9" Type="http://schemas.openxmlformats.org/officeDocument/2006/relationships/image" Target="../media/image52.png"/><Relationship Id="rId5" Type="http://schemas.openxmlformats.org/officeDocument/2006/relationships/hyperlink" Target="https://orcid.org/0000-0002-6963-3872" TargetMode="External"/><Relationship Id="rId6" Type="http://schemas.openxmlformats.org/officeDocument/2006/relationships/hyperlink" Target="https://www.linkedin.com/in/verabutkouskaya/" TargetMode="External"/><Relationship Id="rId7" Type="http://schemas.openxmlformats.org/officeDocument/2006/relationships/hyperlink" Target="https://www.researchgate.net/profile/Vera_Butkouskaya" TargetMode="External"/><Relationship Id="rId8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4"/>
          <p:cNvPicPr preferRelativeResize="0"/>
          <p:nvPr/>
        </p:nvPicPr>
        <p:blipFill rotWithShape="1">
          <a:blip r:embed="rId3">
            <a:alphaModFix/>
          </a:blip>
          <a:srcRect b="22866" l="0" r="0" t="24396"/>
          <a:stretch/>
        </p:blipFill>
        <p:spPr>
          <a:xfrm>
            <a:off x="0" y="2021025"/>
            <a:ext cx="9144000" cy="31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>
            <p:ph type="ctrTitle"/>
          </p:nvPr>
        </p:nvSpPr>
        <p:spPr>
          <a:xfrm>
            <a:off x="0" y="0"/>
            <a:ext cx="9144000" cy="2038800"/>
          </a:xfrm>
          <a:prstGeom prst="rect">
            <a:avLst/>
          </a:prstGeom>
          <a:solidFill>
            <a:schemeClr val="lt1"/>
          </a:solidFill>
          <a:effectLst>
            <a:outerShdw blurRad="57150" rotWithShape="0" algn="bl" dir="5400000" dist="19050">
              <a:srgbClr val="000000">
                <a:alpha val="50000"/>
              </a:srgbClr>
            </a:outerShdw>
            <a:reflection blurRad="0" dir="5400000" dist="38100" endA="0" endPos="11000" fadeDir="5400012" kx="0" rotWithShape="0" algn="bl" stPos="0" sy="-100000" ky="0"/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Defensa de plaza</a:t>
            </a:r>
            <a:endParaRPr i="1" sz="3600"/>
          </a:p>
        </p:txBody>
      </p:sp>
      <p:sp>
        <p:nvSpPr>
          <p:cNvPr id="64" name="Google Shape;64;p14"/>
          <p:cNvSpPr txBox="1"/>
          <p:nvPr>
            <p:ph idx="1" type="subTitle"/>
          </p:nvPr>
        </p:nvSpPr>
        <p:spPr>
          <a:xfrm>
            <a:off x="5419800" y="57525"/>
            <a:ext cx="3724200" cy="87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/>
              <a:t>Vera Butkouskaya, PhD</a:t>
            </a:r>
            <a:endParaRPr sz="1800"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solidFill>
                  <a:schemeClr val="dk1"/>
                </a:solidFill>
                <a:highlight>
                  <a:schemeClr val="lt1"/>
                </a:highlight>
              </a:rPr>
              <a:t>✉ </a:t>
            </a:r>
            <a:r>
              <a:rPr i="1" lang="en-GB" sz="1400" u="sng">
                <a:solidFill>
                  <a:schemeClr val="hlink"/>
                </a:solidFill>
                <a:highlight>
                  <a:schemeClr val="lt1"/>
                </a:highlight>
                <a:hlinkClick r:id="rId4"/>
              </a:rPr>
              <a:t>v</a:t>
            </a:r>
            <a:r>
              <a:rPr i="1" lang="en-GB" sz="1400" u="sng">
                <a:solidFill>
                  <a:schemeClr val="hlink"/>
                </a:solidFill>
                <a:hlinkClick r:id="rId5"/>
              </a:rPr>
              <a:t>era.butkouskaya@gmail.com</a:t>
            </a:r>
            <a:endParaRPr i="1" sz="1400"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400" u="sng">
                <a:solidFill>
                  <a:schemeClr val="hlink"/>
                </a:solidFill>
                <a:hlinkClick r:id="rId6"/>
              </a:rPr>
              <a:t>VeraPetrovna.com</a:t>
            </a:r>
            <a:r>
              <a:rPr i="1" lang="en-GB" sz="1400"/>
              <a:t> </a:t>
            </a:r>
            <a:endParaRPr i="1" sz="1400"/>
          </a:p>
        </p:txBody>
      </p:sp>
      <p:cxnSp>
        <p:nvCxnSpPr>
          <p:cNvPr id="65" name="Google Shape;65;p14"/>
          <p:cNvCxnSpPr/>
          <p:nvPr/>
        </p:nvCxnSpPr>
        <p:spPr>
          <a:xfrm>
            <a:off x="0" y="5143493"/>
            <a:ext cx="91440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  <p:pic>
        <p:nvPicPr>
          <p:cNvPr id="66" name="Google Shape;66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0" y="110374"/>
            <a:ext cx="2609850" cy="99785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4"/>
          <p:cNvSpPr/>
          <p:nvPr/>
        </p:nvSpPr>
        <p:spPr>
          <a:xfrm>
            <a:off x="3467100" y="4800450"/>
            <a:ext cx="2112600" cy="228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4"/>
          <p:cNvSpPr txBox="1"/>
          <p:nvPr/>
        </p:nvSpPr>
        <p:spPr>
          <a:xfrm>
            <a:off x="3662525" y="4724400"/>
            <a:ext cx="1757400" cy="3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>
                <a:solidFill>
                  <a:srgbClr val="494A4C"/>
                </a:solidFill>
              </a:rPr>
              <a:t>February</a:t>
            </a:r>
            <a:r>
              <a:rPr i="1" lang="en-GB">
                <a:solidFill>
                  <a:srgbClr val="494A4C"/>
                </a:solidFill>
              </a:rPr>
              <a:t>, 2022</a:t>
            </a:r>
            <a:endParaRPr i="1">
              <a:solidFill>
                <a:srgbClr val="494A4C"/>
              </a:solidFill>
            </a:endParaRPr>
          </a:p>
        </p:txBody>
      </p:sp>
      <p:pic>
        <p:nvPicPr>
          <p:cNvPr id="69" name="Google Shape;69;p14"/>
          <p:cNvPicPr preferRelativeResize="0"/>
          <p:nvPr/>
        </p:nvPicPr>
        <p:blipFill rotWithShape="1">
          <a:blip r:embed="rId8">
            <a:alphaModFix/>
          </a:blip>
          <a:srcRect b="18916" l="0" r="0" t="0"/>
          <a:stretch/>
        </p:blipFill>
        <p:spPr>
          <a:xfrm>
            <a:off x="7378475" y="714000"/>
            <a:ext cx="197615" cy="173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437225" y="997750"/>
            <a:ext cx="1672775" cy="960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Content</a:t>
            </a:r>
            <a:endParaRPr/>
          </a:p>
        </p:txBody>
      </p:sp>
      <p:sp>
        <p:nvSpPr>
          <p:cNvPr id="76" name="Google Shape;76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Profile: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Education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Professional </a:t>
            </a:r>
            <a:r>
              <a:rPr lang="en-GB"/>
              <a:t>Experience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Teaching </a:t>
            </a:r>
            <a:r>
              <a:rPr lang="en-GB"/>
              <a:t>Experience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Research Experience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Course Presentation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Justification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Objectives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Methodology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Learning Outcomes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Personal Profile</a:t>
            </a:r>
            <a:endParaRPr/>
          </a:p>
        </p:txBody>
      </p:sp>
      <p:pic>
        <p:nvPicPr>
          <p:cNvPr id="77" name="Google Shape;77;p15"/>
          <p:cNvPicPr preferRelativeResize="0"/>
          <p:nvPr/>
        </p:nvPicPr>
        <p:blipFill rotWithShape="1">
          <a:blip r:embed="rId3">
            <a:alphaModFix/>
          </a:blip>
          <a:srcRect b="0" l="0" r="8324" t="0"/>
          <a:stretch/>
        </p:blipFill>
        <p:spPr>
          <a:xfrm>
            <a:off x="3435175" y="35875"/>
            <a:ext cx="5708827" cy="50479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8" name="Google Shape;78;p15"/>
          <p:cNvCxnSpPr/>
          <p:nvPr/>
        </p:nvCxnSpPr>
        <p:spPr>
          <a:xfrm>
            <a:off x="0" y="8468"/>
            <a:ext cx="91440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79" name="Google Shape;79;p15"/>
          <p:cNvCxnSpPr/>
          <p:nvPr/>
        </p:nvCxnSpPr>
        <p:spPr>
          <a:xfrm>
            <a:off x="0" y="5114793"/>
            <a:ext cx="91440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  <p:pic>
        <p:nvPicPr>
          <p:cNvPr id="80" name="Google Shape;80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193" y="4472075"/>
            <a:ext cx="1600082" cy="61177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6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6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6"/>
          <p:cNvSpPr txBox="1"/>
          <p:nvPr>
            <p:ph type="title"/>
          </p:nvPr>
        </p:nvSpPr>
        <p:spPr>
          <a:xfrm>
            <a:off x="311700" y="911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Dr. Vera Butkouskaya</a:t>
            </a:r>
            <a:endParaRPr/>
          </a:p>
        </p:txBody>
      </p:sp>
      <p:sp>
        <p:nvSpPr>
          <p:cNvPr id="87" name="Google Shape;87;p16"/>
          <p:cNvSpPr txBox="1"/>
          <p:nvPr>
            <p:ph idx="1" type="body"/>
          </p:nvPr>
        </p:nvSpPr>
        <p:spPr>
          <a:xfrm>
            <a:off x="311700" y="663825"/>
            <a:ext cx="4307400" cy="390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rgbClr val="000000"/>
                </a:solidFill>
              </a:rPr>
              <a:t>Origin</a:t>
            </a:r>
            <a:r>
              <a:rPr lang="en-GB" sz="1600">
                <a:solidFill>
                  <a:srgbClr val="000000"/>
                </a:solidFill>
              </a:rPr>
              <a:t>: </a:t>
            </a:r>
            <a:endParaRPr sz="1600">
              <a:solidFill>
                <a:srgbClr val="000000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●"/>
            </a:pPr>
            <a:r>
              <a:rPr lang="en-GB" sz="1600">
                <a:solidFill>
                  <a:srgbClr val="000000"/>
                </a:solidFill>
              </a:rPr>
              <a:t>Minsk, Belarus</a:t>
            </a:r>
            <a:endParaRPr sz="16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rgbClr val="000000"/>
                </a:solidFill>
              </a:rPr>
              <a:t>Current location</a:t>
            </a:r>
            <a:r>
              <a:rPr lang="en-GB" sz="1600">
                <a:solidFill>
                  <a:srgbClr val="000000"/>
                </a:solidFill>
              </a:rPr>
              <a:t>: </a:t>
            </a:r>
            <a:endParaRPr sz="1600">
              <a:solidFill>
                <a:srgbClr val="000000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●"/>
            </a:pPr>
            <a:r>
              <a:rPr lang="en-GB" sz="1600">
                <a:solidFill>
                  <a:srgbClr val="000000"/>
                </a:solidFill>
              </a:rPr>
              <a:t>Barcelona, Spain</a:t>
            </a:r>
            <a:endParaRPr sz="16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rgbClr val="000000"/>
                </a:solidFill>
              </a:rPr>
              <a:t>Education: </a:t>
            </a:r>
            <a:endParaRPr b="1" sz="1600">
              <a:solidFill>
                <a:srgbClr val="000000"/>
              </a:solidFill>
            </a:endParaRPr>
          </a:p>
          <a:p>
            <a:pPr indent="-330200" lvl="0" marL="45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●"/>
            </a:pPr>
            <a:r>
              <a:rPr b="1" i="1" lang="en-GB" sz="1600">
                <a:solidFill>
                  <a:srgbClr val="000000"/>
                </a:solidFill>
              </a:rPr>
              <a:t>BA </a:t>
            </a:r>
            <a:r>
              <a:rPr lang="en-GB" sz="1600">
                <a:solidFill>
                  <a:srgbClr val="000000"/>
                </a:solidFill>
              </a:rPr>
              <a:t>in Engineering and Economy </a:t>
            </a:r>
            <a:endParaRPr sz="1600">
              <a:solidFill>
                <a:srgbClr val="000000"/>
              </a:solidFill>
            </a:endParaRPr>
          </a:p>
          <a:p>
            <a:pPr indent="-330200" lvl="0" marL="45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●"/>
            </a:pPr>
            <a:r>
              <a:rPr b="1" i="1" lang="en-GB" sz="1600">
                <a:solidFill>
                  <a:srgbClr val="000000"/>
                </a:solidFill>
              </a:rPr>
              <a:t>MSc </a:t>
            </a:r>
            <a:r>
              <a:rPr lang="en-GB" sz="1600">
                <a:solidFill>
                  <a:srgbClr val="000000"/>
                </a:solidFill>
              </a:rPr>
              <a:t>in Economy and Marketing / </a:t>
            </a:r>
            <a:r>
              <a:rPr i="1" lang="en-GB" sz="1400">
                <a:solidFill>
                  <a:srgbClr val="000000"/>
                </a:solidFill>
              </a:rPr>
              <a:t>Belarusian National Technical University (BNTU), Minsk, Belarus</a:t>
            </a:r>
            <a:endParaRPr i="1" sz="1400">
              <a:solidFill>
                <a:srgbClr val="000000"/>
              </a:solidFill>
            </a:endParaRPr>
          </a:p>
          <a:p>
            <a:pPr indent="-330200" lvl="0" marL="45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●"/>
            </a:pPr>
            <a:r>
              <a:rPr b="1" i="1" lang="en-GB" sz="1600">
                <a:solidFill>
                  <a:srgbClr val="000000"/>
                </a:solidFill>
              </a:rPr>
              <a:t>International</a:t>
            </a:r>
            <a:r>
              <a:rPr lang="en-GB" sz="1600">
                <a:solidFill>
                  <a:srgbClr val="000000"/>
                </a:solidFill>
              </a:rPr>
              <a:t> </a:t>
            </a:r>
            <a:r>
              <a:rPr b="1" i="1" lang="en-GB" sz="1600">
                <a:solidFill>
                  <a:srgbClr val="000000"/>
                </a:solidFill>
              </a:rPr>
              <a:t>Ph.D. </a:t>
            </a:r>
            <a:r>
              <a:rPr lang="en-GB" sz="1600">
                <a:solidFill>
                  <a:srgbClr val="000000"/>
                </a:solidFill>
              </a:rPr>
              <a:t>in Entrepreneurship and Management </a:t>
            </a:r>
            <a:r>
              <a:rPr b="1" i="1" lang="en-GB" sz="1600">
                <a:solidFill>
                  <a:srgbClr val="000000"/>
                </a:solidFill>
              </a:rPr>
              <a:t>/ </a:t>
            </a:r>
            <a:r>
              <a:rPr i="1" lang="en-GB" sz="1400">
                <a:solidFill>
                  <a:srgbClr val="000000"/>
                </a:solidFill>
              </a:rPr>
              <a:t>Autonomous University of Barcelona (UAB), Spain. </a:t>
            </a:r>
            <a:endParaRPr sz="1400">
              <a:solidFill>
                <a:srgbClr val="000000"/>
              </a:solidFill>
            </a:endParaRPr>
          </a:p>
        </p:txBody>
      </p:sp>
      <p:sp>
        <p:nvSpPr>
          <p:cNvPr id="88" name="Google Shape;88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cxnSp>
        <p:nvCxnSpPr>
          <p:cNvPr id="89" name="Google Shape;89;p16"/>
          <p:cNvCxnSpPr/>
          <p:nvPr/>
        </p:nvCxnSpPr>
        <p:spPr>
          <a:xfrm>
            <a:off x="0" y="8468"/>
            <a:ext cx="91440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  <p:pic>
        <p:nvPicPr>
          <p:cNvPr id="90" name="Google Shape;90;p16"/>
          <p:cNvPicPr preferRelativeResize="0"/>
          <p:nvPr/>
        </p:nvPicPr>
        <p:blipFill rotWithShape="1">
          <a:blip r:embed="rId3">
            <a:alphaModFix/>
          </a:blip>
          <a:srcRect b="0" l="0" r="16666" t="0"/>
          <a:stretch/>
        </p:blipFill>
        <p:spPr>
          <a:xfrm>
            <a:off x="2615675" y="1151625"/>
            <a:ext cx="1845399" cy="1476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6"/>
          <p:cNvPicPr preferRelativeResize="0"/>
          <p:nvPr/>
        </p:nvPicPr>
        <p:blipFill rotWithShape="1">
          <a:blip r:embed="rId4">
            <a:alphaModFix/>
          </a:blip>
          <a:srcRect b="11229" l="0" r="27394" t="0"/>
          <a:stretch/>
        </p:blipFill>
        <p:spPr>
          <a:xfrm>
            <a:off x="4619100" y="736077"/>
            <a:ext cx="4363825" cy="3865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43918" y="49800"/>
            <a:ext cx="1600082" cy="611775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6"/>
          <p:cNvSpPr txBox="1"/>
          <p:nvPr/>
        </p:nvSpPr>
        <p:spPr>
          <a:xfrm>
            <a:off x="6179800" y="4530150"/>
            <a:ext cx="2418900" cy="354000"/>
          </a:xfrm>
          <a:prstGeom prst="rect">
            <a:avLst/>
          </a:prstGeom>
          <a:solidFill>
            <a:srgbClr val="D3D6DB"/>
          </a:solidFill>
          <a:ln cap="flat" cmpd="sng" w="9525">
            <a:solidFill>
              <a:srgbClr val="494A4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100"/>
              <a:t>International Mention, Cum Laude</a:t>
            </a:r>
            <a:endParaRPr i="1" sz="1100"/>
          </a:p>
        </p:txBody>
      </p:sp>
      <p:sp>
        <p:nvSpPr>
          <p:cNvPr id="94" name="Google Shape;94;p16"/>
          <p:cNvSpPr txBox="1"/>
          <p:nvPr/>
        </p:nvSpPr>
        <p:spPr>
          <a:xfrm>
            <a:off x="3308325" y="4847225"/>
            <a:ext cx="2418900" cy="22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800">
                <a:solidFill>
                  <a:srgbClr val="494A4C"/>
                </a:solidFill>
              </a:rPr>
              <a:t>Tecnocampus, Mataro   |   February, 2022</a:t>
            </a:r>
            <a:endParaRPr i="1" sz="800">
              <a:solidFill>
                <a:srgbClr val="494A4C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7"/>
          <p:cNvSpPr txBox="1"/>
          <p:nvPr>
            <p:ph idx="1" type="body"/>
          </p:nvPr>
        </p:nvSpPr>
        <p:spPr>
          <a:xfrm>
            <a:off x="311700" y="916225"/>
            <a:ext cx="6632700" cy="365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GB" sz="2000"/>
              <a:t>S</a:t>
            </a:r>
            <a:r>
              <a:rPr b="1" i="1" lang="en-GB" sz="2000"/>
              <a:t>ince 2008 	</a:t>
            </a:r>
            <a:r>
              <a:rPr i="1" lang="en-GB" sz="2000"/>
              <a:t>from</a:t>
            </a:r>
            <a:r>
              <a:rPr lang="en-GB" sz="2000"/>
              <a:t> 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GB" sz="2000"/>
              <a:t>economist, sales and marketing specialist:</a:t>
            </a:r>
            <a:endParaRPr sz="20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i="1" lang="en-GB"/>
              <a:t>Economics and Pricing, Sales Management and Communications, Team Leadership and Project management</a:t>
            </a:r>
            <a:endParaRPr i="1" sz="1600"/>
          </a:p>
          <a:p>
            <a:pPr indent="45720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2000"/>
              <a:t>through</a:t>
            </a:r>
            <a:r>
              <a:rPr lang="en-GB" sz="2000"/>
              <a:t> 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GB" sz="2000"/>
              <a:t>Marketing Director and </a:t>
            </a:r>
            <a:r>
              <a:rPr lang="en-GB" sz="2000"/>
              <a:t>Entrepreneur:</a:t>
            </a:r>
            <a:endParaRPr sz="2000"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i="1" lang="en-GB"/>
              <a:t>Marketing and Strategic Management</a:t>
            </a:r>
            <a:endParaRPr i="1" sz="2000"/>
          </a:p>
          <a:p>
            <a:pPr indent="45720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2000"/>
              <a:t>to</a:t>
            </a:r>
            <a:r>
              <a:rPr lang="en-GB" sz="2000"/>
              <a:t> 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GB" sz="2000"/>
              <a:t>Business Consultant in Digital Transformation in cross-cultural markets </a:t>
            </a:r>
            <a:endParaRPr sz="1600"/>
          </a:p>
        </p:txBody>
      </p:sp>
      <p:pic>
        <p:nvPicPr>
          <p:cNvPr id="100" name="Google Shape;100;p17"/>
          <p:cNvPicPr preferRelativeResize="0"/>
          <p:nvPr/>
        </p:nvPicPr>
        <p:blipFill rotWithShape="1">
          <a:blip r:embed="rId3">
            <a:alphaModFix/>
          </a:blip>
          <a:srcRect b="0" l="5679" r="12131" t="0"/>
          <a:stretch/>
        </p:blipFill>
        <p:spPr>
          <a:xfrm>
            <a:off x="7132875" y="1876613"/>
            <a:ext cx="1915500" cy="174795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7"/>
          <p:cNvSpPr txBox="1"/>
          <p:nvPr/>
        </p:nvSpPr>
        <p:spPr>
          <a:xfrm>
            <a:off x="6717075" y="3731600"/>
            <a:ext cx="2331300" cy="906600"/>
          </a:xfrm>
          <a:prstGeom prst="rect">
            <a:avLst/>
          </a:prstGeom>
          <a:solidFill>
            <a:srgbClr val="D3D6DB"/>
          </a:solidFill>
          <a:ln cap="flat" cmpd="sng" w="9525">
            <a:solidFill>
              <a:srgbClr val="494A4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000"/>
              <a:t>Industry experience: E-commerce, Tourism and Hospitality, Restaurants, Engineering, Retail, Medicine, Beauty and Fashion, Furniture, Construction, and others</a:t>
            </a:r>
            <a:endParaRPr i="1" sz="1000"/>
          </a:p>
        </p:txBody>
      </p:sp>
      <p:cxnSp>
        <p:nvCxnSpPr>
          <p:cNvPr id="102" name="Google Shape;102;p17"/>
          <p:cNvCxnSpPr/>
          <p:nvPr/>
        </p:nvCxnSpPr>
        <p:spPr>
          <a:xfrm>
            <a:off x="0" y="8468"/>
            <a:ext cx="91440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03" name="Google Shape;103;p17"/>
          <p:cNvSpPr txBox="1"/>
          <p:nvPr>
            <p:ph type="title"/>
          </p:nvPr>
        </p:nvSpPr>
        <p:spPr>
          <a:xfrm>
            <a:off x="311700" y="911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Professional Experience / Career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4" name="Google Shape;104;p17"/>
          <p:cNvPicPr preferRelativeResize="0"/>
          <p:nvPr/>
        </p:nvPicPr>
        <p:blipFill rotWithShape="1">
          <a:blip r:embed="rId4">
            <a:alphaModFix/>
          </a:blip>
          <a:srcRect b="7761" l="30126" r="28336" t="4932"/>
          <a:stretch/>
        </p:blipFill>
        <p:spPr>
          <a:xfrm>
            <a:off x="7132875" y="91125"/>
            <a:ext cx="1915510" cy="1747938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7"/>
          <p:cNvSpPr txBox="1"/>
          <p:nvPr/>
        </p:nvSpPr>
        <p:spPr>
          <a:xfrm>
            <a:off x="2905350" y="4355850"/>
            <a:ext cx="3333300" cy="4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from Multi-tasking to Specialisation </a:t>
            </a:r>
            <a:endParaRPr b="1"/>
          </a:p>
        </p:txBody>
      </p:sp>
      <p:sp>
        <p:nvSpPr>
          <p:cNvPr id="106" name="Google Shape;106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07" name="Google Shape;107;p17"/>
          <p:cNvSpPr txBox="1"/>
          <p:nvPr/>
        </p:nvSpPr>
        <p:spPr>
          <a:xfrm>
            <a:off x="3308325" y="4847225"/>
            <a:ext cx="2418900" cy="22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800">
                <a:solidFill>
                  <a:srgbClr val="494A4C"/>
                </a:solidFill>
              </a:rPr>
              <a:t>Tecnocampus, Mataro   |   February, 2022</a:t>
            </a:r>
            <a:endParaRPr i="1" sz="800">
              <a:solidFill>
                <a:srgbClr val="494A4C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8"/>
          <p:cNvSpPr txBox="1"/>
          <p:nvPr>
            <p:ph idx="1" type="body"/>
          </p:nvPr>
        </p:nvSpPr>
        <p:spPr>
          <a:xfrm>
            <a:off x="311700" y="880525"/>
            <a:ext cx="6051300" cy="349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/>
              <a:t>Teaching Experience – since 2010: </a:t>
            </a:r>
            <a:endParaRPr b="1" sz="1500"/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GB" sz="1500"/>
              <a:t>Various Business Administration subjects:</a:t>
            </a:r>
            <a:endParaRPr sz="1500"/>
          </a:p>
          <a:p>
            <a:pPr indent="-2921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-GB" sz="1000"/>
              <a:t>Marketing (</a:t>
            </a:r>
            <a:r>
              <a:rPr i="1" lang="en-GB" sz="1000"/>
              <a:t>Basics</a:t>
            </a:r>
            <a:r>
              <a:rPr i="1" lang="en-GB" sz="1000"/>
              <a:t>, International, Strategic, Digital, Communications</a:t>
            </a:r>
            <a:r>
              <a:rPr lang="en-GB" sz="1000"/>
              <a:t>), Human Resources Management, Strategic Management, Cost Management, Web Analytics</a:t>
            </a:r>
            <a:endParaRPr sz="1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/>
              <a:t>Interests: </a:t>
            </a:r>
            <a:endParaRPr b="1" sz="15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GB" sz="1100"/>
              <a:t>Digital Marketing, Communications, Entrepreneurship 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/>
              <a:t>Highlights:</a:t>
            </a:r>
            <a:endParaRPr b="1" sz="1500"/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GB" sz="1500"/>
              <a:t>Teaching, Coaching, Tutoriation, Exchange and Innovation </a:t>
            </a:r>
            <a:endParaRPr sz="1500"/>
          </a:p>
          <a:p>
            <a: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i="1" lang="en-GB" sz="1200"/>
              <a:t>academic and practical courses </a:t>
            </a:r>
            <a:r>
              <a:rPr i="1" lang="en-GB" sz="1000"/>
              <a:t>(College, Bachelor, Master and Professionals)</a:t>
            </a:r>
            <a:endParaRPr i="1" sz="1000"/>
          </a:p>
          <a:p>
            <a: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i="1" lang="en-GB" sz="1200"/>
              <a:t>Course Planning, Development</a:t>
            </a:r>
            <a:endParaRPr i="1" sz="1200"/>
          </a:p>
          <a:p>
            <a: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i="1" lang="en-GB" sz="1200"/>
              <a:t>International Exchange classes</a:t>
            </a:r>
            <a:endParaRPr i="1" sz="1200"/>
          </a:p>
          <a:p>
            <a: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i="1" lang="en-GB" sz="1200"/>
              <a:t>Innovative teaching and communication methods</a:t>
            </a:r>
            <a:endParaRPr i="1" sz="1200"/>
          </a:p>
          <a:p>
            <a: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i="1" lang="en-GB" sz="1200"/>
              <a:t>Teaching on distance, online, hybrid classes</a:t>
            </a:r>
            <a:endParaRPr i="1" sz="1200"/>
          </a:p>
          <a:p>
            <a: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i="1" lang="en-GB" sz="1200"/>
              <a:t>Coaching on critical thinking and soft skills</a:t>
            </a:r>
            <a:endParaRPr i="1" sz="1200"/>
          </a:p>
          <a:p>
            <a: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i="1" lang="en-GB" sz="1200"/>
              <a:t>Tutoring Final Thesis </a:t>
            </a:r>
            <a:r>
              <a:rPr i="1" lang="en-GB" sz="1000"/>
              <a:t>(Undergraduate, Master and Doctoral students)</a:t>
            </a:r>
            <a:endParaRPr sz="1500"/>
          </a:p>
        </p:txBody>
      </p:sp>
      <p:cxnSp>
        <p:nvCxnSpPr>
          <p:cNvPr id="113" name="Google Shape;113;p18"/>
          <p:cNvCxnSpPr/>
          <p:nvPr/>
        </p:nvCxnSpPr>
        <p:spPr>
          <a:xfrm>
            <a:off x="0" y="8468"/>
            <a:ext cx="91440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14" name="Google Shape;114;p18"/>
          <p:cNvSpPr txBox="1"/>
          <p:nvPr>
            <p:ph type="title"/>
          </p:nvPr>
        </p:nvSpPr>
        <p:spPr>
          <a:xfrm>
            <a:off x="311700" y="911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Teaching Experience / Interests / Highlights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5" name="Google Shape;11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42725" y="588500"/>
            <a:ext cx="1085475" cy="1019775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8"/>
          <p:cNvSpPr txBox="1"/>
          <p:nvPr/>
        </p:nvSpPr>
        <p:spPr>
          <a:xfrm>
            <a:off x="1925000" y="4274575"/>
            <a:ext cx="6175200" cy="4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from basic knowledge to Interdisciplinary concept </a:t>
            </a:r>
            <a:endParaRPr b="1"/>
          </a:p>
        </p:txBody>
      </p:sp>
      <p:pic>
        <p:nvPicPr>
          <p:cNvPr id="117" name="Google Shape;11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43918" y="49800"/>
            <a:ext cx="1600082" cy="611775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8"/>
          <p:cNvSpPr txBox="1"/>
          <p:nvPr/>
        </p:nvSpPr>
        <p:spPr>
          <a:xfrm>
            <a:off x="2394450" y="4492175"/>
            <a:ext cx="3747000" cy="3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Teaching Philosophy – Customization</a:t>
            </a:r>
            <a:endParaRPr b="1"/>
          </a:p>
        </p:txBody>
      </p:sp>
      <p:pic>
        <p:nvPicPr>
          <p:cNvPr id="119" name="Google Shape;119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78025" y="880513"/>
            <a:ext cx="1378485" cy="8084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84513" y="1688921"/>
            <a:ext cx="1171699" cy="10994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8"/>
          <p:cNvPicPr preferRelativeResize="0"/>
          <p:nvPr/>
        </p:nvPicPr>
        <p:blipFill rotWithShape="1">
          <a:blip r:embed="rId7">
            <a:alphaModFix/>
          </a:blip>
          <a:srcRect b="0" l="15265" r="16674" t="0"/>
          <a:stretch/>
        </p:blipFill>
        <p:spPr>
          <a:xfrm>
            <a:off x="6363125" y="1905625"/>
            <a:ext cx="1521408" cy="1590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838534" y="2869003"/>
            <a:ext cx="1293867" cy="8105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608000" y="3546727"/>
            <a:ext cx="1212923" cy="437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125625" y="3679550"/>
            <a:ext cx="874625" cy="52610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8"/>
          <p:cNvSpPr txBox="1"/>
          <p:nvPr/>
        </p:nvSpPr>
        <p:spPr>
          <a:xfrm>
            <a:off x="6478025" y="4274575"/>
            <a:ext cx="2578500" cy="523200"/>
          </a:xfrm>
          <a:prstGeom prst="rect">
            <a:avLst/>
          </a:prstGeom>
          <a:solidFill>
            <a:srgbClr val="D3D6DB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100"/>
              <a:t>Teaching in English, Spanish, </a:t>
            </a:r>
            <a:r>
              <a:rPr i="1" lang="en-GB" sz="1100"/>
              <a:t>Russian</a:t>
            </a:r>
            <a:endParaRPr i="1"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100"/>
              <a:t>In Belarus, </a:t>
            </a:r>
            <a:r>
              <a:rPr i="1" lang="en-GB" sz="1100"/>
              <a:t>Russia</a:t>
            </a:r>
            <a:r>
              <a:rPr i="1" lang="en-GB" sz="1100"/>
              <a:t>, Spain, Finland</a:t>
            </a:r>
            <a:endParaRPr i="1" sz="1100"/>
          </a:p>
        </p:txBody>
      </p:sp>
      <p:sp>
        <p:nvSpPr>
          <p:cNvPr id="126" name="Google Shape;126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27" name="Google Shape;127;p18"/>
          <p:cNvSpPr txBox="1"/>
          <p:nvPr/>
        </p:nvSpPr>
        <p:spPr>
          <a:xfrm>
            <a:off x="3308325" y="4847225"/>
            <a:ext cx="2418900" cy="22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800">
                <a:solidFill>
                  <a:srgbClr val="494A4C"/>
                </a:solidFill>
              </a:rPr>
              <a:t>Tecnocampus, Mataro   |   February, 2022</a:t>
            </a:r>
            <a:endParaRPr i="1" sz="800">
              <a:solidFill>
                <a:srgbClr val="494A4C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2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2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2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2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end="13" st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2">
                                            <p:txEl>
                                              <p:pRg end="13" st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9"/>
          <p:cNvSpPr txBox="1"/>
          <p:nvPr>
            <p:ph idx="1" type="body"/>
          </p:nvPr>
        </p:nvSpPr>
        <p:spPr>
          <a:xfrm>
            <a:off x="311700" y="663825"/>
            <a:ext cx="3604200" cy="390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/>
              <a:t>Research Experience</a:t>
            </a:r>
            <a:r>
              <a:rPr lang="en-GB" sz="1600"/>
              <a:t> – since 2008:</a:t>
            </a:r>
            <a:endParaRPr sz="16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 sz="1400"/>
              <a:t>Research:</a:t>
            </a:r>
            <a:endParaRPr sz="1400"/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-GB" sz="1000"/>
              <a:t>1 </a:t>
            </a:r>
            <a:r>
              <a:rPr lang="en-GB" sz="1000"/>
              <a:t>research</a:t>
            </a:r>
            <a:r>
              <a:rPr lang="en-GB" sz="1000"/>
              <a:t> work during Bachelor degree</a:t>
            </a:r>
            <a:endParaRPr sz="1000"/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-GB" sz="1000"/>
              <a:t>1 </a:t>
            </a:r>
            <a:r>
              <a:rPr lang="en-GB" sz="1000"/>
              <a:t>research</a:t>
            </a:r>
            <a:r>
              <a:rPr lang="en-GB" sz="1000"/>
              <a:t> work during Master degree</a:t>
            </a:r>
            <a:endParaRPr sz="1000"/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-GB" sz="1000"/>
              <a:t>prices in the national competition </a:t>
            </a:r>
            <a:endParaRPr sz="10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 sz="1400"/>
              <a:t>Grands and </a:t>
            </a:r>
            <a:r>
              <a:rPr lang="en-GB" sz="1400"/>
              <a:t>scholarships</a:t>
            </a:r>
            <a:r>
              <a:rPr lang="en-GB" sz="1400"/>
              <a:t>:</a:t>
            </a:r>
            <a:endParaRPr sz="1400"/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-GB" sz="1000"/>
              <a:t>S</a:t>
            </a:r>
            <a:r>
              <a:rPr lang="en-GB" sz="1000"/>
              <a:t>cholarship BNTU, Minsk, Belarus</a:t>
            </a:r>
            <a:endParaRPr sz="1000"/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-GB" sz="1000"/>
              <a:t>PhD Grand UAB, Barcelona, Spain</a:t>
            </a:r>
            <a:endParaRPr sz="1000"/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-GB" sz="1000"/>
              <a:t>Research</a:t>
            </a:r>
            <a:r>
              <a:rPr lang="en-GB" sz="1000"/>
              <a:t> Grand HSE, Moscow, Russia</a:t>
            </a:r>
            <a:endParaRPr sz="10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/>
              <a:t>Publications: </a:t>
            </a:r>
            <a:endParaRPr sz="1600"/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-GB" sz="1000"/>
              <a:t>JSR, Scopus, Peer-review, International Journals</a:t>
            </a:r>
            <a:endParaRPr sz="1000"/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-GB" sz="1000"/>
              <a:t>Research in Progress</a:t>
            </a:r>
            <a:endParaRPr sz="10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-GB" sz="1200"/>
              <a:t>Participation</a:t>
            </a:r>
            <a:r>
              <a:rPr lang="en-GB" sz="1200"/>
              <a:t> in Conferences: </a:t>
            </a:r>
            <a:endParaRPr sz="1200"/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-GB" sz="1000"/>
              <a:t>Marketing and Management</a:t>
            </a:r>
            <a:endParaRPr sz="1000"/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-GB" sz="1000"/>
              <a:t>Recent accepted to 2022 AMS Annual Conference, Monterey, CA</a:t>
            </a:r>
            <a:endParaRPr sz="10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-GB" sz="1200"/>
              <a:t>Acreditacion</a:t>
            </a:r>
            <a:r>
              <a:rPr lang="en-GB" sz="1200"/>
              <a:t> ANECA:</a:t>
            </a:r>
            <a:endParaRPr sz="1200"/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-GB" sz="1000"/>
              <a:t>Ayudante</a:t>
            </a:r>
            <a:r>
              <a:rPr lang="en-GB" sz="1000"/>
              <a:t> Doctor, february 2022</a:t>
            </a:r>
            <a:endParaRPr sz="10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-GB" sz="1200"/>
              <a:t>Reviewing for Journals</a:t>
            </a:r>
            <a:endParaRPr sz="1200"/>
          </a:p>
        </p:txBody>
      </p:sp>
      <p:cxnSp>
        <p:nvCxnSpPr>
          <p:cNvPr id="133" name="Google Shape;133;p19"/>
          <p:cNvCxnSpPr/>
          <p:nvPr/>
        </p:nvCxnSpPr>
        <p:spPr>
          <a:xfrm>
            <a:off x="0" y="8468"/>
            <a:ext cx="91440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34" name="Google Shape;134;p19"/>
          <p:cNvSpPr txBox="1"/>
          <p:nvPr>
            <p:ph type="title"/>
          </p:nvPr>
        </p:nvSpPr>
        <p:spPr>
          <a:xfrm>
            <a:off x="311700" y="911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Research Experience / Publications</a:t>
            </a:r>
            <a:endParaRPr/>
          </a:p>
        </p:txBody>
      </p:sp>
      <p:pic>
        <p:nvPicPr>
          <p:cNvPr id="135" name="Google Shape;13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43918" y="49800"/>
            <a:ext cx="1600082" cy="61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16050" y="582875"/>
            <a:ext cx="5227950" cy="3864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03700" y="2774100"/>
            <a:ext cx="1080500" cy="648849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19"/>
          <p:cNvSpPr txBox="1"/>
          <p:nvPr/>
        </p:nvSpPr>
        <p:spPr>
          <a:xfrm>
            <a:off x="3450300" y="4413875"/>
            <a:ext cx="2243400" cy="3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Research is a life-style</a:t>
            </a:r>
            <a:endParaRPr b="1"/>
          </a:p>
        </p:txBody>
      </p:sp>
      <p:sp>
        <p:nvSpPr>
          <p:cNvPr id="139" name="Google Shape;139;p19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40" name="Google Shape;140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03700" y="3454325"/>
            <a:ext cx="1251126" cy="1498023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41" name="Google Shape;141;p19"/>
          <p:cNvSpPr txBox="1"/>
          <p:nvPr/>
        </p:nvSpPr>
        <p:spPr>
          <a:xfrm>
            <a:off x="3308325" y="4847225"/>
            <a:ext cx="2418900" cy="22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800">
                <a:solidFill>
                  <a:srgbClr val="494A4C"/>
                </a:solidFill>
              </a:rPr>
              <a:t>Tecnocampus, Mataro   |   February, 2022</a:t>
            </a:r>
            <a:endParaRPr i="1" sz="800">
              <a:solidFill>
                <a:srgbClr val="494A4C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2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2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2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2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end="13" st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2">
                                            <p:txEl>
                                              <p:pRg end="13" st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end="14" st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2">
                                            <p:txEl>
                                              <p:pRg end="14" st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end="15" st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2">
                                            <p:txEl>
                                              <p:pRg end="15" st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end="16" st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2">
                                            <p:txEl>
                                              <p:pRg end="16" st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end="17" st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2">
                                            <p:txEl>
                                              <p:pRg end="17" st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Course Presentation</a:t>
            </a:r>
            <a:endParaRPr/>
          </a:p>
        </p:txBody>
      </p:sp>
      <p:sp>
        <p:nvSpPr>
          <p:cNvPr id="147" name="Google Shape;147;p20"/>
          <p:cNvSpPr txBox="1"/>
          <p:nvPr>
            <p:ph idx="1" type="body"/>
          </p:nvPr>
        </p:nvSpPr>
        <p:spPr>
          <a:xfrm>
            <a:off x="311700" y="1152475"/>
            <a:ext cx="44085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b="1" lang="en-GB" sz="1900"/>
              <a:t>Trends: </a:t>
            </a:r>
            <a:endParaRPr b="1" sz="1900"/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-GB" sz="1700"/>
              <a:t>Digitalization</a:t>
            </a:r>
            <a:endParaRPr sz="1700"/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-GB" sz="1700"/>
              <a:t>Digital disruption</a:t>
            </a:r>
            <a:endParaRPr sz="1700"/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-GB" sz="1700"/>
              <a:t>Covid-19</a:t>
            </a:r>
            <a:endParaRPr sz="1700"/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-GB" sz="1700"/>
              <a:t>Transformation of existing business models</a:t>
            </a:r>
            <a:endParaRPr sz="1700"/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-GB" sz="1700"/>
              <a:t>Ecosystem competitive advantage</a:t>
            </a:r>
            <a:endParaRPr sz="1700"/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-GB" sz="1700"/>
              <a:t>Customer Community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b="1" lang="en-GB" sz="1700"/>
              <a:t>Fast industry changes and </a:t>
            </a:r>
            <a:endParaRPr b="1" sz="1700"/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b="1" lang="en-GB" sz="1700"/>
              <a:t>Slow theoretical updates</a:t>
            </a:r>
            <a:endParaRPr sz="1900"/>
          </a:p>
        </p:txBody>
      </p:sp>
      <p:pic>
        <p:nvPicPr>
          <p:cNvPr id="148" name="Google Shape;14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70963" y="3293525"/>
            <a:ext cx="1134450" cy="1134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13450" y="1462448"/>
            <a:ext cx="1134450" cy="5955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92525" y="2344188"/>
            <a:ext cx="1475675" cy="1032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40550" y="2502774"/>
            <a:ext cx="2126124" cy="71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194800" y="3390922"/>
            <a:ext cx="1032975" cy="103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618900" y="3293525"/>
            <a:ext cx="1369700" cy="136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543918" y="49800"/>
            <a:ext cx="1600082" cy="6117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5" name="Google Shape;155;p20"/>
          <p:cNvCxnSpPr/>
          <p:nvPr/>
        </p:nvCxnSpPr>
        <p:spPr>
          <a:xfrm>
            <a:off x="0" y="8468"/>
            <a:ext cx="91440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56" name="Google Shape;156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57" name="Google Shape;157;p2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838841" y="1662825"/>
            <a:ext cx="1701709" cy="5956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0"/>
          <p:cNvSpPr txBox="1"/>
          <p:nvPr/>
        </p:nvSpPr>
        <p:spPr>
          <a:xfrm>
            <a:off x="3308325" y="4847225"/>
            <a:ext cx="2418900" cy="22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800">
                <a:solidFill>
                  <a:srgbClr val="494A4C"/>
                </a:solidFill>
              </a:rPr>
              <a:t>Tecnocampus, Mataro   |   February, 2022</a:t>
            </a:r>
            <a:endParaRPr i="1" sz="800">
              <a:solidFill>
                <a:srgbClr val="494A4C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Course “Digital Marketing Communications”</a:t>
            </a:r>
            <a:endParaRPr/>
          </a:p>
        </p:txBody>
      </p:sp>
      <p:sp>
        <p:nvSpPr>
          <p:cNvPr id="164" name="Google Shape;164;p21"/>
          <p:cNvSpPr txBox="1"/>
          <p:nvPr>
            <p:ph idx="1" type="body"/>
          </p:nvPr>
        </p:nvSpPr>
        <p:spPr>
          <a:xfrm>
            <a:off x="311700" y="1152475"/>
            <a:ext cx="4932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1" lang="en-GB" sz="1600"/>
              <a:t>Justification:</a:t>
            </a:r>
            <a:endParaRPr b="1"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-GB" sz="1600"/>
              <a:t>New technologies and digital media - a part of daily life</a:t>
            </a:r>
            <a:endParaRPr sz="1600"/>
          </a:p>
          <a:p>
            <a:pPr indent="-330200" lvl="2" marL="1371600" rtl="0" algn="l">
              <a:spcBef>
                <a:spcPts val="0"/>
              </a:spcBef>
              <a:spcAft>
                <a:spcPts val="0"/>
              </a:spcAft>
              <a:buSzPts val="1600"/>
              <a:buChar char="■"/>
            </a:pPr>
            <a:r>
              <a:rPr lang="en-GB" sz="1600"/>
              <a:t>More with the impact of COVID-19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-GB" sz="1600"/>
              <a:t>Companies are changing communication </a:t>
            </a:r>
            <a:r>
              <a:rPr lang="en-GB" sz="1600"/>
              <a:t>strategies</a:t>
            </a:r>
            <a:r>
              <a:rPr lang="en-GB" sz="1600"/>
              <a:t>:</a:t>
            </a:r>
            <a:endParaRPr sz="1600"/>
          </a:p>
          <a:p>
            <a:pPr indent="-330200" lvl="2" marL="1371600" rtl="0" algn="l">
              <a:spcBef>
                <a:spcPts val="0"/>
              </a:spcBef>
              <a:spcAft>
                <a:spcPts val="0"/>
              </a:spcAft>
              <a:buSzPts val="1600"/>
              <a:buChar char="■"/>
            </a:pPr>
            <a:r>
              <a:rPr lang="en-GB" sz="1600"/>
              <a:t>From website and digital ads to social media, content and community</a:t>
            </a:r>
            <a:endParaRPr sz="1600"/>
          </a:p>
          <a:p>
            <a:pPr indent="-330200" lvl="2" marL="1371600" rtl="0" algn="l">
              <a:spcBef>
                <a:spcPts val="0"/>
              </a:spcBef>
              <a:spcAft>
                <a:spcPts val="0"/>
              </a:spcAft>
              <a:buSzPts val="1600"/>
              <a:buChar char="■"/>
            </a:pPr>
            <a:r>
              <a:rPr lang="en-GB" sz="1600"/>
              <a:t>From Multichannel to Omnichannel marketing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-GB" sz="1600"/>
              <a:t>Increase</a:t>
            </a:r>
            <a:r>
              <a:rPr lang="en-GB" sz="1600"/>
              <a:t> in communication intensity</a:t>
            </a:r>
            <a:endParaRPr sz="1600"/>
          </a:p>
          <a:p>
            <a:pPr indent="-330200" lvl="2" marL="1371600" rtl="0" algn="l">
              <a:spcBef>
                <a:spcPts val="0"/>
              </a:spcBef>
              <a:spcAft>
                <a:spcPts val="0"/>
              </a:spcAft>
              <a:buSzPts val="1600"/>
              <a:buChar char="■"/>
            </a:pPr>
            <a:r>
              <a:rPr lang="en-GB" sz="1600"/>
              <a:t>From </a:t>
            </a:r>
            <a:r>
              <a:rPr lang="en-GB" sz="1600"/>
              <a:t>inbound</a:t>
            </a:r>
            <a:r>
              <a:rPr lang="en-GB" sz="1600"/>
              <a:t> to outbound marketing</a:t>
            </a:r>
            <a:endParaRPr sz="1600"/>
          </a:p>
          <a:p>
            <a:pPr indent="-330200" lvl="2" marL="1371600" rtl="0" algn="l">
              <a:spcBef>
                <a:spcPts val="0"/>
              </a:spcBef>
              <a:spcAft>
                <a:spcPts val="0"/>
              </a:spcAft>
              <a:buSzPts val="1600"/>
              <a:buChar char="■"/>
            </a:pPr>
            <a:r>
              <a:rPr lang="en-GB" sz="1600"/>
              <a:t>From Communication to Community</a:t>
            </a:r>
            <a:endParaRPr sz="16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600"/>
          </a:p>
        </p:txBody>
      </p:sp>
      <p:pic>
        <p:nvPicPr>
          <p:cNvPr id="165" name="Google Shape;16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43918" y="49800"/>
            <a:ext cx="1600082" cy="6117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6" name="Google Shape;166;p21"/>
          <p:cNvCxnSpPr/>
          <p:nvPr/>
        </p:nvCxnSpPr>
        <p:spPr>
          <a:xfrm>
            <a:off x="0" y="8468"/>
            <a:ext cx="91440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67" name="Google Shape;167;p21"/>
          <p:cNvSpPr txBox="1"/>
          <p:nvPr/>
        </p:nvSpPr>
        <p:spPr>
          <a:xfrm>
            <a:off x="6478025" y="4402175"/>
            <a:ext cx="2578500" cy="692700"/>
          </a:xfrm>
          <a:prstGeom prst="rect">
            <a:avLst/>
          </a:prstGeom>
          <a:solidFill>
            <a:srgbClr val="D3D6DB"/>
          </a:solidFill>
          <a:ln cap="flat" cmpd="sng" w="9525">
            <a:solidFill>
              <a:srgbClr val="494A4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100"/>
              <a:t>Currently Teaching at Tecnocampus:</a:t>
            </a:r>
            <a:endParaRPr i="1"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100"/>
              <a:t>Interpersonal Relationships, </a:t>
            </a:r>
            <a:endParaRPr i="1"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100"/>
              <a:t>WebAnalytics, Digital Communications</a:t>
            </a:r>
            <a:endParaRPr i="1" sz="1100"/>
          </a:p>
        </p:txBody>
      </p:sp>
      <p:pic>
        <p:nvPicPr>
          <p:cNvPr id="168" name="Google Shape;168;p21"/>
          <p:cNvPicPr preferRelativeResize="0"/>
          <p:nvPr/>
        </p:nvPicPr>
        <p:blipFill rotWithShape="1">
          <a:blip r:embed="rId4">
            <a:alphaModFix/>
          </a:blip>
          <a:srcRect b="0" l="0" r="54555" t="0"/>
          <a:stretch/>
        </p:blipFill>
        <p:spPr>
          <a:xfrm>
            <a:off x="7301225" y="661575"/>
            <a:ext cx="1802772" cy="2392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1"/>
          <p:cNvPicPr preferRelativeResize="0"/>
          <p:nvPr/>
        </p:nvPicPr>
        <p:blipFill rotWithShape="1">
          <a:blip r:embed="rId4">
            <a:alphaModFix/>
          </a:blip>
          <a:srcRect b="0" l="49374" r="0" t="0"/>
          <a:stretch/>
        </p:blipFill>
        <p:spPr>
          <a:xfrm>
            <a:off x="5205612" y="1291825"/>
            <a:ext cx="2008315" cy="2392099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71" name="Google Shape;171;p21"/>
          <p:cNvSpPr txBox="1"/>
          <p:nvPr/>
        </p:nvSpPr>
        <p:spPr>
          <a:xfrm>
            <a:off x="3308325" y="4847225"/>
            <a:ext cx="2418900" cy="22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800">
                <a:solidFill>
                  <a:srgbClr val="494A4C"/>
                </a:solidFill>
              </a:rPr>
              <a:t>Tecnocampus, Mataro   |   February, 2022</a:t>
            </a:r>
            <a:endParaRPr i="1" sz="800">
              <a:solidFill>
                <a:srgbClr val="494A4C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4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Course “Digital Communications”</a:t>
            </a:r>
            <a:endParaRPr/>
          </a:p>
        </p:txBody>
      </p:sp>
      <p:sp>
        <p:nvSpPr>
          <p:cNvPr id="177" name="Google Shape;177;p22"/>
          <p:cNvSpPr txBox="1"/>
          <p:nvPr>
            <p:ph idx="1" type="body"/>
          </p:nvPr>
        </p:nvSpPr>
        <p:spPr>
          <a:xfrm>
            <a:off x="113750" y="1152475"/>
            <a:ext cx="7121400" cy="357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1" lang="en-GB" sz="1600"/>
              <a:t>Objective</a:t>
            </a:r>
            <a:r>
              <a:rPr b="1" lang="en-GB" sz="1600"/>
              <a:t>: </a:t>
            </a:r>
            <a:r>
              <a:rPr lang="en-GB" sz="1600" u="sng"/>
              <a:t>to understand</a:t>
            </a:r>
            <a:r>
              <a:rPr lang="en-GB" sz="1600"/>
              <a:t> the current state of the art in digital marketing communications and </a:t>
            </a:r>
            <a:r>
              <a:rPr lang="en-GB" sz="1600" u="sng"/>
              <a:t>to implement</a:t>
            </a:r>
            <a:r>
              <a:rPr lang="en-GB" sz="1600"/>
              <a:t> knowledge into real life practice: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-GB" sz="1600"/>
              <a:t>How can the company communicate in a way that the message will be perceived correctly by the receiver?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-GB" sz="1600"/>
              <a:t>How can interactive digital communication strategy be built </a:t>
            </a:r>
            <a:endParaRPr sz="1600"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-GB" sz="1400"/>
              <a:t>To attract attention </a:t>
            </a:r>
            <a:endParaRPr sz="1400"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-GB" sz="1400"/>
              <a:t>Impact reputation </a:t>
            </a:r>
            <a:endParaRPr sz="1400"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-GB" sz="1400"/>
              <a:t>Motivate for purchase </a:t>
            </a:r>
            <a:endParaRPr sz="1400"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-GB" sz="1400"/>
              <a:t>Improve satisfaction and </a:t>
            </a:r>
            <a:endParaRPr sz="1400"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-GB" sz="1400"/>
              <a:t>Retain customers?</a:t>
            </a:r>
            <a:endParaRPr sz="14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-GB" sz="1600"/>
              <a:t>How can the company use the feedback provided through two-way Communications with the customer to improve organizational performance?</a:t>
            </a:r>
            <a:endParaRPr sz="1600"/>
          </a:p>
        </p:txBody>
      </p:sp>
      <p:pic>
        <p:nvPicPr>
          <p:cNvPr id="178" name="Google Shape;17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43918" y="49800"/>
            <a:ext cx="1600082" cy="6117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9" name="Google Shape;179;p22"/>
          <p:cNvCxnSpPr/>
          <p:nvPr/>
        </p:nvCxnSpPr>
        <p:spPr>
          <a:xfrm>
            <a:off x="0" y="8468"/>
            <a:ext cx="91440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80" name="Google Shape;180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81" name="Google Shape;181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45050" y="1238475"/>
            <a:ext cx="1846550" cy="1582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06450" y="3304725"/>
            <a:ext cx="1875274" cy="109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2"/>
          <p:cNvSpPr txBox="1"/>
          <p:nvPr/>
        </p:nvSpPr>
        <p:spPr>
          <a:xfrm>
            <a:off x="3308325" y="4847225"/>
            <a:ext cx="2418900" cy="22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800">
                <a:solidFill>
                  <a:srgbClr val="494A4C"/>
                </a:solidFill>
              </a:rPr>
              <a:t>Tecnocampus, Mataro   |   February, 2022</a:t>
            </a:r>
            <a:endParaRPr i="1" sz="800">
              <a:solidFill>
                <a:srgbClr val="494A4C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Course “Digital Communications”</a:t>
            </a:r>
            <a:endParaRPr/>
          </a:p>
        </p:txBody>
      </p:sp>
      <p:sp>
        <p:nvSpPr>
          <p:cNvPr id="189" name="Google Shape;189;p23"/>
          <p:cNvSpPr txBox="1"/>
          <p:nvPr>
            <p:ph idx="1" type="body"/>
          </p:nvPr>
        </p:nvSpPr>
        <p:spPr>
          <a:xfrm>
            <a:off x="113750" y="1152475"/>
            <a:ext cx="7031400" cy="357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/>
              <a:t>Course content:</a:t>
            </a:r>
            <a:endParaRPr b="1" sz="1600"/>
          </a:p>
          <a:p>
            <a:pPr indent="-330200" lvl="0" marL="457200" rtl="0" algn="l">
              <a:spcBef>
                <a:spcPts val="1600"/>
              </a:spcBef>
              <a:spcAft>
                <a:spcPts val="0"/>
              </a:spcAft>
              <a:buSzPts val="1600"/>
              <a:buChar char="●"/>
            </a:pPr>
            <a:r>
              <a:rPr lang="en-GB" sz="1600"/>
              <a:t>Tema </a:t>
            </a:r>
            <a:r>
              <a:rPr lang="en-GB" sz="1600"/>
              <a:t>1: From Traditional Communication to the New Digital Ecosystem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/>
              <a:t>Tema </a:t>
            </a:r>
            <a:r>
              <a:rPr lang="en-GB" sz="1600"/>
              <a:t>2: Integrated marketing communications (IMC) across multiple digital channels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/>
              <a:t>Tema </a:t>
            </a:r>
            <a:r>
              <a:rPr lang="en-GB" sz="1600"/>
              <a:t>3: Creating an interactive dialog with the customers through digital media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/>
              <a:t>Tema </a:t>
            </a:r>
            <a:r>
              <a:rPr lang="en-GB" sz="1600"/>
              <a:t>4: Customer Big data as a source of company's processes optimization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/>
              <a:t>Tema </a:t>
            </a:r>
            <a:r>
              <a:rPr lang="en-GB" sz="1600"/>
              <a:t>5: Measuring the IMC positive effect on company's performance</a:t>
            </a:r>
            <a:endParaRPr b="1" sz="1600"/>
          </a:p>
        </p:txBody>
      </p:sp>
      <p:pic>
        <p:nvPicPr>
          <p:cNvPr id="190" name="Google Shape;19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43918" y="49800"/>
            <a:ext cx="1600082" cy="6117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1" name="Google Shape;191;p23"/>
          <p:cNvCxnSpPr/>
          <p:nvPr/>
        </p:nvCxnSpPr>
        <p:spPr>
          <a:xfrm>
            <a:off x="0" y="8468"/>
            <a:ext cx="91440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92" name="Google Shape;19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93" name="Google Shape;193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45050" y="1238475"/>
            <a:ext cx="1846550" cy="1582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06450" y="3304725"/>
            <a:ext cx="1875274" cy="1093901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3"/>
          <p:cNvSpPr txBox="1"/>
          <p:nvPr/>
        </p:nvSpPr>
        <p:spPr>
          <a:xfrm>
            <a:off x="3308325" y="4847225"/>
            <a:ext cx="2418900" cy="22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800">
                <a:solidFill>
                  <a:srgbClr val="494A4C"/>
                </a:solidFill>
              </a:rPr>
              <a:t>Tecnocampus, Mataro   |   February, 2022</a:t>
            </a:r>
            <a:endParaRPr i="1" sz="800">
              <a:solidFill>
                <a:srgbClr val="494A4C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Course “Digital Communications”</a:t>
            </a:r>
            <a:endParaRPr/>
          </a:p>
        </p:txBody>
      </p:sp>
      <p:sp>
        <p:nvSpPr>
          <p:cNvPr id="201" name="Google Shape;201;p24"/>
          <p:cNvSpPr txBox="1"/>
          <p:nvPr>
            <p:ph idx="1" type="body"/>
          </p:nvPr>
        </p:nvSpPr>
        <p:spPr>
          <a:xfrm>
            <a:off x="311700" y="1152475"/>
            <a:ext cx="4699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/>
              <a:t>Methodology:</a:t>
            </a:r>
            <a:endParaRPr b="1" sz="1300"/>
          </a:p>
          <a:p>
            <a:pPr indent="-323850" lvl="0" marL="457200" rtl="0" algn="l">
              <a:spcBef>
                <a:spcPts val="1600"/>
              </a:spcBef>
              <a:spcAft>
                <a:spcPts val="0"/>
              </a:spcAft>
              <a:buSzPts val="1500"/>
              <a:buChar char="●"/>
            </a:pPr>
            <a:r>
              <a:rPr b="1" lang="en-GB" sz="1500"/>
              <a:t>Practical Cases</a:t>
            </a:r>
            <a:endParaRPr sz="15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-GB" sz="1500"/>
              <a:t>Prepared by professor</a:t>
            </a:r>
            <a:endParaRPr sz="15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-GB" sz="1500"/>
              <a:t>Suggested by students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D3D6DB"/>
              </a:buClr>
              <a:buSzPts val="1500"/>
              <a:buChar char="●"/>
            </a:pPr>
            <a:r>
              <a:rPr b="1" lang="en-GB" sz="1500">
                <a:solidFill>
                  <a:srgbClr val="D3D6DB"/>
                </a:solidFill>
              </a:rPr>
              <a:t>Team Project</a:t>
            </a:r>
            <a:endParaRPr sz="1500">
              <a:solidFill>
                <a:srgbClr val="D3D6DB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D3D6DB"/>
              </a:buClr>
              <a:buSzPts val="1500"/>
              <a:buChar char="●"/>
            </a:pPr>
            <a:r>
              <a:rPr b="1" lang="en-GB" sz="1500">
                <a:solidFill>
                  <a:srgbClr val="D3D6DB"/>
                </a:solidFill>
              </a:rPr>
              <a:t>Additional Materials</a:t>
            </a:r>
            <a:endParaRPr b="1" sz="1500">
              <a:solidFill>
                <a:srgbClr val="D3D6DB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D3D6DB"/>
              </a:buClr>
              <a:buSzPts val="1500"/>
              <a:buChar char="●"/>
            </a:pPr>
            <a:r>
              <a:rPr b="1" lang="en-GB" sz="1500">
                <a:solidFill>
                  <a:srgbClr val="D3D6DB"/>
                </a:solidFill>
              </a:rPr>
              <a:t>Final Exam</a:t>
            </a:r>
            <a:endParaRPr sz="1500">
              <a:solidFill>
                <a:srgbClr val="D3D6DB"/>
              </a:solidFill>
            </a:endParaRPr>
          </a:p>
        </p:txBody>
      </p:sp>
      <p:pic>
        <p:nvPicPr>
          <p:cNvPr id="202" name="Google Shape;20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43918" y="49800"/>
            <a:ext cx="1600082" cy="6117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3" name="Google Shape;203;p24"/>
          <p:cNvCxnSpPr/>
          <p:nvPr/>
        </p:nvCxnSpPr>
        <p:spPr>
          <a:xfrm>
            <a:off x="0" y="8468"/>
            <a:ext cx="91440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04" name="Google Shape;204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05" name="Google Shape;205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45700" y="1284425"/>
            <a:ext cx="3279401" cy="171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1226" y="3154378"/>
            <a:ext cx="4051799" cy="840825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24"/>
          <p:cNvSpPr txBox="1"/>
          <p:nvPr/>
        </p:nvSpPr>
        <p:spPr>
          <a:xfrm>
            <a:off x="3308325" y="4847225"/>
            <a:ext cx="2418900" cy="22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800">
                <a:solidFill>
                  <a:srgbClr val="494A4C"/>
                </a:solidFill>
              </a:rPr>
              <a:t>Tecnocampus, Mataro   |   February, 2022</a:t>
            </a:r>
            <a:endParaRPr i="1" sz="800">
              <a:solidFill>
                <a:srgbClr val="494A4C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Course Presentation</a:t>
            </a:r>
            <a:endParaRPr/>
          </a:p>
        </p:txBody>
      </p:sp>
      <p:pic>
        <p:nvPicPr>
          <p:cNvPr id="213" name="Google Shape;213;p25"/>
          <p:cNvPicPr preferRelativeResize="0"/>
          <p:nvPr/>
        </p:nvPicPr>
        <p:blipFill rotWithShape="1">
          <a:blip r:embed="rId3">
            <a:alphaModFix/>
          </a:blip>
          <a:srcRect b="26335" l="0" r="0" t="0"/>
          <a:stretch/>
        </p:blipFill>
        <p:spPr>
          <a:xfrm>
            <a:off x="7472952" y="103825"/>
            <a:ext cx="1637923" cy="461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3825" y="1078050"/>
            <a:ext cx="3294848" cy="237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31823" y="3355275"/>
            <a:ext cx="4447299" cy="1389800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25"/>
          <p:cNvSpPr txBox="1"/>
          <p:nvPr/>
        </p:nvSpPr>
        <p:spPr>
          <a:xfrm>
            <a:off x="0" y="909900"/>
            <a:ext cx="71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Year 1</a:t>
            </a:r>
            <a:endParaRPr b="1"/>
          </a:p>
        </p:txBody>
      </p:sp>
      <p:sp>
        <p:nvSpPr>
          <p:cNvPr id="217" name="Google Shape;217;p25"/>
          <p:cNvSpPr txBox="1"/>
          <p:nvPr/>
        </p:nvSpPr>
        <p:spPr>
          <a:xfrm>
            <a:off x="0" y="3122225"/>
            <a:ext cx="71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Year 2</a:t>
            </a:r>
            <a:endParaRPr b="1"/>
          </a:p>
        </p:txBody>
      </p:sp>
      <p:pic>
        <p:nvPicPr>
          <p:cNvPr id="218" name="Google Shape;218;p25"/>
          <p:cNvPicPr preferRelativeResize="0"/>
          <p:nvPr/>
        </p:nvPicPr>
        <p:blipFill rotWithShape="1">
          <a:blip r:embed="rId6">
            <a:alphaModFix/>
          </a:blip>
          <a:srcRect b="0" l="0" r="24465" t="0"/>
          <a:stretch/>
        </p:blipFill>
        <p:spPr>
          <a:xfrm>
            <a:off x="5778175" y="1017725"/>
            <a:ext cx="2167327" cy="119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5"/>
          <p:cNvPicPr preferRelativeResize="0"/>
          <p:nvPr/>
        </p:nvPicPr>
        <p:blipFill rotWithShape="1">
          <a:blip r:embed="rId7">
            <a:alphaModFix/>
          </a:blip>
          <a:srcRect b="0" l="0" r="13367" t="23623"/>
          <a:stretch/>
        </p:blipFill>
        <p:spPr>
          <a:xfrm>
            <a:off x="6853825" y="2274775"/>
            <a:ext cx="2167327" cy="7780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0" name="Google Shape;220;p25"/>
          <p:cNvCxnSpPr/>
          <p:nvPr/>
        </p:nvCxnSpPr>
        <p:spPr>
          <a:xfrm>
            <a:off x="0" y="8468"/>
            <a:ext cx="91440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21" name="Google Shape;221;p25"/>
          <p:cNvSpPr txBox="1"/>
          <p:nvPr/>
        </p:nvSpPr>
        <p:spPr>
          <a:xfrm>
            <a:off x="8245125" y="854550"/>
            <a:ext cx="71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Year 2</a:t>
            </a:r>
            <a:endParaRPr b="1"/>
          </a:p>
        </p:txBody>
      </p:sp>
      <p:sp>
        <p:nvSpPr>
          <p:cNvPr id="222" name="Google Shape;222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23" name="Google Shape;223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522827" y="3516193"/>
            <a:ext cx="2844150" cy="1312376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25"/>
          <p:cNvSpPr txBox="1"/>
          <p:nvPr/>
        </p:nvSpPr>
        <p:spPr>
          <a:xfrm>
            <a:off x="3308325" y="4847225"/>
            <a:ext cx="2418900" cy="22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800">
                <a:solidFill>
                  <a:srgbClr val="494A4C"/>
                </a:solidFill>
              </a:rPr>
              <a:t>Tecnocampus, Mataro   |   February, 2022</a:t>
            </a:r>
            <a:endParaRPr i="1" sz="800">
              <a:solidFill>
                <a:srgbClr val="494A4C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Course “Digital Communications”</a:t>
            </a:r>
            <a:endParaRPr/>
          </a:p>
        </p:txBody>
      </p:sp>
      <p:sp>
        <p:nvSpPr>
          <p:cNvPr id="230" name="Google Shape;230;p26"/>
          <p:cNvSpPr txBox="1"/>
          <p:nvPr>
            <p:ph idx="1" type="body"/>
          </p:nvPr>
        </p:nvSpPr>
        <p:spPr>
          <a:xfrm>
            <a:off x="311700" y="1152475"/>
            <a:ext cx="4699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/>
              <a:t>Methodology:</a:t>
            </a:r>
            <a:endParaRPr b="1" sz="1300"/>
          </a:p>
          <a:p>
            <a:pPr indent="-323850" lvl="0" marL="457200" rtl="0" algn="l">
              <a:spcBef>
                <a:spcPts val="1600"/>
              </a:spcBef>
              <a:spcAft>
                <a:spcPts val="0"/>
              </a:spcAft>
              <a:buClr>
                <a:srgbClr val="D3D6DB"/>
              </a:buClr>
              <a:buSzPts val="1500"/>
              <a:buChar char="●"/>
            </a:pPr>
            <a:r>
              <a:rPr b="1" lang="en-GB" sz="1500">
                <a:solidFill>
                  <a:srgbClr val="D3D6DB"/>
                </a:solidFill>
              </a:rPr>
              <a:t>Practical Cases</a:t>
            </a:r>
            <a:endParaRPr sz="1500">
              <a:solidFill>
                <a:srgbClr val="D3D6DB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b="1" lang="en-GB" sz="1500"/>
              <a:t>Team Project</a:t>
            </a:r>
            <a:endParaRPr sz="15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-GB" sz="1500"/>
              <a:t>based on the real company Brief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D3D6DB"/>
              </a:buClr>
              <a:buSzPts val="1500"/>
              <a:buChar char="●"/>
            </a:pPr>
            <a:r>
              <a:rPr b="1" lang="en-GB" sz="1500">
                <a:solidFill>
                  <a:srgbClr val="D3D6DB"/>
                </a:solidFill>
              </a:rPr>
              <a:t>Additional Materials</a:t>
            </a:r>
            <a:endParaRPr sz="1500">
              <a:solidFill>
                <a:srgbClr val="D3D6DB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D3D6DB"/>
              </a:buClr>
              <a:buSzPts val="1500"/>
              <a:buChar char="●"/>
            </a:pPr>
            <a:r>
              <a:rPr b="1" lang="en-GB" sz="1500">
                <a:solidFill>
                  <a:srgbClr val="D3D6DB"/>
                </a:solidFill>
              </a:rPr>
              <a:t>Final Exam</a:t>
            </a:r>
            <a:endParaRPr sz="1500">
              <a:solidFill>
                <a:srgbClr val="D3D6DB"/>
              </a:solidFill>
            </a:endParaRPr>
          </a:p>
        </p:txBody>
      </p:sp>
      <p:pic>
        <p:nvPicPr>
          <p:cNvPr id="231" name="Google Shape;231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43918" y="49800"/>
            <a:ext cx="1600082" cy="6117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2" name="Google Shape;232;p26"/>
          <p:cNvCxnSpPr/>
          <p:nvPr/>
        </p:nvCxnSpPr>
        <p:spPr>
          <a:xfrm>
            <a:off x="0" y="8468"/>
            <a:ext cx="91440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33" name="Google Shape;233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34" name="Google Shape;234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34124" y="3700605"/>
            <a:ext cx="1882199" cy="105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26856" y="2571751"/>
            <a:ext cx="926751" cy="199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56162" y="2577388"/>
            <a:ext cx="2035576" cy="1123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26"/>
          <p:cNvPicPr preferRelativeResize="0"/>
          <p:nvPr/>
        </p:nvPicPr>
        <p:blipFill rotWithShape="1">
          <a:blip r:embed="rId7">
            <a:alphaModFix/>
          </a:blip>
          <a:srcRect b="8775" l="0" r="0" t="0"/>
          <a:stretch/>
        </p:blipFill>
        <p:spPr>
          <a:xfrm>
            <a:off x="6502050" y="1759500"/>
            <a:ext cx="2450952" cy="2929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641059" y="1315475"/>
            <a:ext cx="1860990" cy="112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2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782363" y="702900"/>
            <a:ext cx="1123200" cy="1123200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26"/>
          <p:cNvSpPr txBox="1"/>
          <p:nvPr/>
        </p:nvSpPr>
        <p:spPr>
          <a:xfrm>
            <a:off x="132700" y="4454750"/>
            <a:ext cx="1415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200"/>
              <a:t>Sustainable development</a:t>
            </a:r>
            <a:endParaRPr i="1" sz="1200"/>
          </a:p>
        </p:txBody>
      </p:sp>
      <p:pic>
        <p:nvPicPr>
          <p:cNvPr id="241" name="Google Shape;241;p2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59075" y="3197125"/>
            <a:ext cx="2885971" cy="1257624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26"/>
          <p:cNvSpPr txBox="1"/>
          <p:nvPr/>
        </p:nvSpPr>
        <p:spPr>
          <a:xfrm>
            <a:off x="3308325" y="4847225"/>
            <a:ext cx="2418900" cy="22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800">
                <a:solidFill>
                  <a:srgbClr val="494A4C"/>
                </a:solidFill>
              </a:rPr>
              <a:t>Tecnocampus, Mataro   |   February, 2022</a:t>
            </a:r>
            <a:endParaRPr i="1" sz="800">
              <a:solidFill>
                <a:srgbClr val="494A4C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Course “Digital Communications”</a:t>
            </a:r>
            <a:endParaRPr/>
          </a:p>
        </p:txBody>
      </p:sp>
      <p:sp>
        <p:nvSpPr>
          <p:cNvPr id="248" name="Google Shape;248;p27"/>
          <p:cNvSpPr txBox="1"/>
          <p:nvPr>
            <p:ph idx="1" type="body"/>
          </p:nvPr>
        </p:nvSpPr>
        <p:spPr>
          <a:xfrm>
            <a:off x="311700" y="1152475"/>
            <a:ext cx="4699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/>
              <a:t>Methodology:</a:t>
            </a:r>
            <a:endParaRPr b="1" sz="1300"/>
          </a:p>
          <a:p>
            <a:pPr indent="-323850" lvl="0" marL="457200" rtl="0" algn="l">
              <a:spcBef>
                <a:spcPts val="1600"/>
              </a:spcBef>
              <a:spcAft>
                <a:spcPts val="0"/>
              </a:spcAft>
              <a:buClr>
                <a:srgbClr val="D3D6DB"/>
              </a:buClr>
              <a:buSzPts val="1500"/>
              <a:buChar char="●"/>
            </a:pPr>
            <a:r>
              <a:rPr b="1" lang="en-GB" sz="1500">
                <a:solidFill>
                  <a:srgbClr val="D3D6DB"/>
                </a:solidFill>
              </a:rPr>
              <a:t>Practical Cases</a:t>
            </a:r>
            <a:endParaRPr sz="1500">
              <a:solidFill>
                <a:srgbClr val="D3D6DB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D3D6DB"/>
              </a:buClr>
              <a:buSzPts val="1500"/>
              <a:buChar char="●"/>
            </a:pPr>
            <a:r>
              <a:rPr b="1" lang="en-GB" sz="1500">
                <a:solidFill>
                  <a:srgbClr val="D3D6DB"/>
                </a:solidFill>
              </a:rPr>
              <a:t>Team Project</a:t>
            </a:r>
            <a:endParaRPr sz="1500">
              <a:solidFill>
                <a:srgbClr val="D3D6DB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b="1" lang="en-GB" sz="1500"/>
              <a:t>Additional Materials</a:t>
            </a:r>
            <a:endParaRPr b="1" sz="15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-GB" sz="1500"/>
              <a:t>Free online educational Platforms</a:t>
            </a:r>
            <a:endParaRPr sz="1500"/>
          </a:p>
          <a:p>
            <a:pPr indent="-323850" lvl="2" marL="1371600" rtl="0" algn="l">
              <a:spcBef>
                <a:spcPts val="0"/>
              </a:spcBef>
              <a:spcAft>
                <a:spcPts val="0"/>
              </a:spcAft>
              <a:buSzPts val="1500"/>
              <a:buChar char="■"/>
            </a:pPr>
            <a:r>
              <a:rPr lang="en-GB" sz="1500"/>
              <a:t>For example, Academy of Google</a:t>
            </a:r>
            <a:endParaRPr sz="1500"/>
          </a:p>
          <a:p>
            <a:pPr indent="-323850" lvl="2" marL="1371600" rtl="0" algn="l">
              <a:spcBef>
                <a:spcPts val="0"/>
              </a:spcBef>
              <a:spcAft>
                <a:spcPts val="0"/>
              </a:spcAft>
              <a:buSzPts val="1500"/>
              <a:buChar char="■"/>
            </a:pPr>
            <a:r>
              <a:rPr lang="en-GB" sz="1500"/>
              <a:t>Coursera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D3D6DB"/>
              </a:buClr>
              <a:buSzPts val="1500"/>
              <a:buChar char="●"/>
            </a:pPr>
            <a:r>
              <a:rPr b="1" lang="en-GB" sz="1500">
                <a:solidFill>
                  <a:srgbClr val="D3D6DB"/>
                </a:solidFill>
              </a:rPr>
              <a:t>Final Exam</a:t>
            </a:r>
            <a:endParaRPr sz="1500">
              <a:solidFill>
                <a:srgbClr val="D3D6DB"/>
              </a:solidFill>
            </a:endParaRPr>
          </a:p>
        </p:txBody>
      </p:sp>
      <p:pic>
        <p:nvPicPr>
          <p:cNvPr id="249" name="Google Shape;24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43918" y="49800"/>
            <a:ext cx="1600082" cy="6117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0" name="Google Shape;250;p27"/>
          <p:cNvCxnSpPr/>
          <p:nvPr/>
        </p:nvCxnSpPr>
        <p:spPr>
          <a:xfrm>
            <a:off x="0" y="8468"/>
            <a:ext cx="91440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51" name="Google Shape;251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52" name="Google Shape;252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1250" y="1017725"/>
            <a:ext cx="3561702" cy="1906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18521" y="2876326"/>
            <a:ext cx="3425475" cy="2085726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27"/>
          <p:cNvSpPr txBox="1"/>
          <p:nvPr/>
        </p:nvSpPr>
        <p:spPr>
          <a:xfrm>
            <a:off x="3308325" y="4847225"/>
            <a:ext cx="2418900" cy="22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800">
                <a:solidFill>
                  <a:srgbClr val="494A4C"/>
                </a:solidFill>
              </a:rPr>
              <a:t>Tecnocampus, Mataro   |   February, 2022</a:t>
            </a:r>
            <a:endParaRPr i="1" sz="800">
              <a:solidFill>
                <a:srgbClr val="494A4C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Course “Digital Communications”</a:t>
            </a:r>
            <a:endParaRPr/>
          </a:p>
        </p:txBody>
      </p:sp>
      <p:sp>
        <p:nvSpPr>
          <p:cNvPr id="260" name="Google Shape;260;p28"/>
          <p:cNvSpPr txBox="1"/>
          <p:nvPr>
            <p:ph idx="1" type="body"/>
          </p:nvPr>
        </p:nvSpPr>
        <p:spPr>
          <a:xfrm>
            <a:off x="311700" y="1152475"/>
            <a:ext cx="4699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/>
              <a:t>Evaluation</a:t>
            </a:r>
            <a:r>
              <a:rPr b="1" lang="en-GB" sz="1500"/>
              <a:t>:</a:t>
            </a:r>
            <a:endParaRPr b="1" sz="1300"/>
          </a:p>
          <a:p>
            <a:pPr indent="-323850" lvl="0" marL="457200" rtl="0" algn="l">
              <a:spcBef>
                <a:spcPts val="1600"/>
              </a:spcBef>
              <a:spcAft>
                <a:spcPts val="0"/>
              </a:spcAft>
              <a:buClr>
                <a:srgbClr val="494A4C"/>
              </a:buClr>
              <a:buSzPts val="1500"/>
              <a:buChar char="●"/>
            </a:pPr>
            <a:r>
              <a:rPr b="1" lang="en-GB" sz="1500">
                <a:solidFill>
                  <a:srgbClr val="494A4C"/>
                </a:solidFill>
              </a:rPr>
              <a:t>Practical Cases:</a:t>
            </a:r>
            <a:endParaRPr b="1" sz="1500">
              <a:solidFill>
                <a:srgbClr val="494A4C"/>
              </a:solidFill>
            </a:endParaRPr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Clr>
                <a:srgbClr val="494A4C"/>
              </a:buClr>
              <a:buSzPts val="1500"/>
              <a:buChar char="○"/>
            </a:pPr>
            <a:r>
              <a:rPr lang="en-GB" sz="1500">
                <a:solidFill>
                  <a:srgbClr val="494A4C"/>
                </a:solidFill>
              </a:rPr>
              <a:t>Answers to case questions</a:t>
            </a:r>
            <a:endParaRPr sz="1500">
              <a:solidFill>
                <a:srgbClr val="494A4C"/>
              </a:solidFill>
            </a:endParaRPr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Clr>
                <a:srgbClr val="494A4C"/>
              </a:buClr>
              <a:buSzPts val="1500"/>
              <a:buChar char="○"/>
            </a:pPr>
            <a:r>
              <a:rPr lang="en-GB" sz="1500">
                <a:solidFill>
                  <a:srgbClr val="494A4C"/>
                </a:solidFill>
              </a:rPr>
              <a:t>Class discussion</a:t>
            </a:r>
            <a:endParaRPr sz="1500">
              <a:solidFill>
                <a:srgbClr val="494A4C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494A4C"/>
              </a:buClr>
              <a:buSzPts val="1500"/>
              <a:buChar char="●"/>
            </a:pPr>
            <a:r>
              <a:rPr b="1" lang="en-GB" sz="1500">
                <a:solidFill>
                  <a:srgbClr val="494A4C"/>
                </a:solidFill>
              </a:rPr>
              <a:t>Team Project</a:t>
            </a:r>
            <a:endParaRPr b="1" sz="1500">
              <a:solidFill>
                <a:srgbClr val="494A4C"/>
              </a:solidFill>
            </a:endParaRPr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Clr>
                <a:srgbClr val="494A4C"/>
              </a:buClr>
              <a:buSzPts val="1500"/>
              <a:buChar char="○"/>
            </a:pPr>
            <a:r>
              <a:rPr lang="en-GB" sz="1500">
                <a:solidFill>
                  <a:srgbClr val="494A4C"/>
                </a:solidFill>
              </a:rPr>
              <a:t>Project Report</a:t>
            </a:r>
            <a:endParaRPr sz="1500">
              <a:solidFill>
                <a:srgbClr val="494A4C"/>
              </a:solidFill>
            </a:endParaRPr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Clr>
                <a:srgbClr val="494A4C"/>
              </a:buClr>
              <a:buSzPts val="1500"/>
              <a:buChar char="○"/>
            </a:pPr>
            <a:r>
              <a:rPr lang="en-GB" sz="1500">
                <a:solidFill>
                  <a:srgbClr val="494A4C"/>
                </a:solidFill>
              </a:rPr>
              <a:t>Oral Presentation</a:t>
            </a:r>
            <a:endParaRPr sz="1500">
              <a:solidFill>
                <a:srgbClr val="494A4C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494A4C"/>
              </a:buClr>
              <a:buSzPts val="1500"/>
              <a:buChar char="●"/>
            </a:pPr>
            <a:r>
              <a:rPr b="1" lang="en-GB" sz="1500">
                <a:solidFill>
                  <a:srgbClr val="494A4C"/>
                </a:solidFill>
              </a:rPr>
              <a:t>Additional Materials</a:t>
            </a:r>
            <a:endParaRPr b="1" sz="1500">
              <a:solidFill>
                <a:srgbClr val="494A4C"/>
              </a:solidFill>
            </a:endParaRPr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Clr>
                <a:srgbClr val="494A4C"/>
              </a:buClr>
              <a:buSzPts val="1500"/>
              <a:buChar char="○"/>
            </a:pPr>
            <a:r>
              <a:rPr lang="en-GB" sz="1500">
                <a:solidFill>
                  <a:srgbClr val="494A4C"/>
                </a:solidFill>
              </a:rPr>
              <a:t>Quiz</a:t>
            </a:r>
            <a:endParaRPr sz="1500">
              <a:solidFill>
                <a:srgbClr val="494A4C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494A4C"/>
              </a:buClr>
              <a:buSzPts val="1500"/>
              <a:buChar char="●"/>
            </a:pPr>
            <a:r>
              <a:rPr b="1" lang="en-GB" sz="1500">
                <a:solidFill>
                  <a:srgbClr val="494A4C"/>
                </a:solidFill>
              </a:rPr>
              <a:t>Final Exam</a:t>
            </a:r>
            <a:endParaRPr b="1" sz="1500">
              <a:solidFill>
                <a:srgbClr val="494A4C"/>
              </a:solidFill>
            </a:endParaRPr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Clr>
                <a:srgbClr val="494A4C"/>
              </a:buClr>
              <a:buSzPts val="1500"/>
              <a:buChar char="○"/>
            </a:pPr>
            <a:r>
              <a:rPr lang="en-GB" sz="1500">
                <a:solidFill>
                  <a:srgbClr val="494A4C"/>
                </a:solidFill>
              </a:rPr>
              <a:t>Multiple-choice questions</a:t>
            </a:r>
            <a:endParaRPr sz="1500">
              <a:solidFill>
                <a:srgbClr val="494A4C"/>
              </a:solidFill>
            </a:endParaRPr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Clr>
                <a:srgbClr val="494A4C"/>
              </a:buClr>
              <a:buSzPts val="1500"/>
              <a:buChar char="○"/>
            </a:pPr>
            <a:r>
              <a:rPr lang="en-GB" sz="1500">
                <a:solidFill>
                  <a:srgbClr val="494A4C"/>
                </a:solidFill>
              </a:rPr>
              <a:t>Open questions</a:t>
            </a:r>
            <a:endParaRPr sz="1500">
              <a:solidFill>
                <a:srgbClr val="494A4C"/>
              </a:solidFill>
            </a:endParaRPr>
          </a:p>
        </p:txBody>
      </p:sp>
      <p:pic>
        <p:nvPicPr>
          <p:cNvPr id="261" name="Google Shape;26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43918" y="49800"/>
            <a:ext cx="1600082" cy="6117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2" name="Google Shape;262;p28"/>
          <p:cNvCxnSpPr/>
          <p:nvPr/>
        </p:nvCxnSpPr>
        <p:spPr>
          <a:xfrm>
            <a:off x="0" y="8468"/>
            <a:ext cx="91440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63" name="Google Shape;263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64" name="Google Shape;264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56975" y="1680613"/>
            <a:ext cx="3828299" cy="2147582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28"/>
          <p:cNvSpPr txBox="1"/>
          <p:nvPr/>
        </p:nvSpPr>
        <p:spPr>
          <a:xfrm>
            <a:off x="3308325" y="4847225"/>
            <a:ext cx="2418900" cy="22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800">
                <a:solidFill>
                  <a:srgbClr val="494A4C"/>
                </a:solidFill>
              </a:rPr>
              <a:t>Tecnocampus, Mataro   |   February, 2022</a:t>
            </a:r>
            <a:endParaRPr i="1" sz="800">
              <a:solidFill>
                <a:srgbClr val="494A4C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Course “Digital Communications”</a:t>
            </a:r>
            <a:endParaRPr/>
          </a:p>
        </p:txBody>
      </p:sp>
      <p:sp>
        <p:nvSpPr>
          <p:cNvPr id="271" name="Google Shape;271;p29"/>
          <p:cNvSpPr txBox="1"/>
          <p:nvPr>
            <p:ph idx="1" type="body"/>
          </p:nvPr>
        </p:nvSpPr>
        <p:spPr>
          <a:xfrm>
            <a:off x="311700" y="1152475"/>
            <a:ext cx="6594600" cy="37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300"/>
              <a:t>Learning Outcomes</a:t>
            </a:r>
            <a:r>
              <a:rPr b="1" lang="en-GB" sz="1300"/>
              <a:t>:</a:t>
            </a:r>
            <a:endParaRPr b="1" sz="1100"/>
          </a:p>
          <a:p>
            <a:pPr indent="-311150" lvl="0" marL="457200" rtl="0" algn="l">
              <a:spcBef>
                <a:spcPts val="1600"/>
              </a:spcBef>
              <a:spcAft>
                <a:spcPts val="0"/>
              </a:spcAft>
              <a:buClr>
                <a:srgbClr val="494A4C"/>
              </a:buClr>
              <a:buSzPts val="1300"/>
              <a:buChar char="●"/>
            </a:pPr>
            <a:r>
              <a:rPr b="1" lang="en-GB" sz="1300">
                <a:solidFill>
                  <a:srgbClr val="494A4C"/>
                </a:solidFill>
              </a:rPr>
              <a:t>Practical Cases:</a:t>
            </a:r>
            <a:endParaRPr b="1" sz="1300">
              <a:solidFill>
                <a:srgbClr val="494A4C"/>
              </a:solidFill>
            </a:endParaRPr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Clr>
                <a:srgbClr val="494A4C"/>
              </a:buClr>
              <a:buSzPts val="1300"/>
              <a:buChar char="○"/>
            </a:pPr>
            <a:r>
              <a:rPr lang="en-GB" sz="1300">
                <a:solidFill>
                  <a:srgbClr val="494A4C"/>
                </a:solidFill>
              </a:rPr>
              <a:t>information processing and reporting, analytical skills</a:t>
            </a:r>
            <a:endParaRPr sz="1300">
              <a:solidFill>
                <a:srgbClr val="494A4C"/>
              </a:solidFill>
            </a:endParaRPr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Clr>
                <a:srgbClr val="494A4C"/>
              </a:buClr>
              <a:buSzPts val="1300"/>
              <a:buChar char="○"/>
            </a:pPr>
            <a:r>
              <a:rPr lang="en-GB" sz="1300">
                <a:solidFill>
                  <a:srgbClr val="494A4C"/>
                </a:solidFill>
              </a:rPr>
              <a:t>Critical thinking</a:t>
            </a:r>
            <a:endParaRPr sz="1300">
              <a:solidFill>
                <a:srgbClr val="494A4C"/>
              </a:solidFill>
            </a:endParaRPr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Clr>
                <a:srgbClr val="494A4C"/>
              </a:buClr>
              <a:buSzPts val="1300"/>
              <a:buChar char="○"/>
            </a:pPr>
            <a:r>
              <a:rPr lang="en-GB" sz="1300">
                <a:solidFill>
                  <a:srgbClr val="494A4C"/>
                </a:solidFill>
              </a:rPr>
              <a:t>ability to justify own opinion in public </a:t>
            </a:r>
            <a:endParaRPr sz="1300">
              <a:solidFill>
                <a:srgbClr val="494A4C"/>
              </a:solidFill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494A4C"/>
              </a:buClr>
              <a:buSzPts val="1300"/>
              <a:buChar char="●"/>
            </a:pPr>
            <a:r>
              <a:rPr b="1" lang="en-GB" sz="1300">
                <a:solidFill>
                  <a:srgbClr val="494A4C"/>
                </a:solidFill>
              </a:rPr>
              <a:t>Team Project:</a:t>
            </a:r>
            <a:endParaRPr b="1" sz="1300">
              <a:solidFill>
                <a:srgbClr val="494A4C"/>
              </a:solidFill>
            </a:endParaRPr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Clr>
                <a:srgbClr val="494A4C"/>
              </a:buClr>
              <a:buSzPts val="1300"/>
              <a:buChar char="○"/>
            </a:pPr>
            <a:r>
              <a:rPr lang="en-GB" sz="1300">
                <a:solidFill>
                  <a:srgbClr val="494A4C"/>
                </a:solidFill>
              </a:rPr>
              <a:t>Applying theoretical knowledge into the practice</a:t>
            </a:r>
            <a:endParaRPr sz="1300">
              <a:solidFill>
                <a:srgbClr val="494A4C"/>
              </a:solidFill>
            </a:endParaRPr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Clr>
                <a:srgbClr val="494A4C"/>
              </a:buClr>
              <a:buSzPts val="1300"/>
              <a:buChar char="○"/>
            </a:pPr>
            <a:r>
              <a:rPr lang="en-GB" sz="1300">
                <a:solidFill>
                  <a:srgbClr val="494A4C"/>
                </a:solidFill>
              </a:rPr>
              <a:t>Entrepreneurial leadership, management skills and reducing risk aversion</a:t>
            </a:r>
            <a:endParaRPr sz="1300">
              <a:solidFill>
                <a:srgbClr val="494A4C"/>
              </a:solidFill>
            </a:endParaRPr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Clr>
                <a:srgbClr val="494A4C"/>
              </a:buClr>
              <a:buSzPts val="1300"/>
              <a:buChar char="○"/>
            </a:pPr>
            <a:r>
              <a:rPr lang="en-GB" sz="1300">
                <a:solidFill>
                  <a:srgbClr val="494A4C"/>
                </a:solidFill>
              </a:rPr>
              <a:t>T</a:t>
            </a:r>
            <a:r>
              <a:rPr lang="en-GB" sz="1300">
                <a:solidFill>
                  <a:srgbClr val="494A4C"/>
                </a:solidFill>
              </a:rPr>
              <a:t>eamwork, formal reporting skills, formulating and problem-</a:t>
            </a:r>
            <a:r>
              <a:rPr lang="en-GB" sz="1300">
                <a:solidFill>
                  <a:srgbClr val="494A4C"/>
                </a:solidFill>
              </a:rPr>
              <a:t>solving</a:t>
            </a:r>
            <a:r>
              <a:rPr lang="en-GB" sz="1300">
                <a:solidFill>
                  <a:srgbClr val="494A4C"/>
                </a:solidFill>
              </a:rPr>
              <a:t> real business problems</a:t>
            </a:r>
            <a:endParaRPr sz="1300">
              <a:solidFill>
                <a:srgbClr val="494A4C"/>
              </a:solidFill>
            </a:endParaRPr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Clr>
                <a:srgbClr val="494A4C"/>
              </a:buClr>
              <a:buSzPts val="1300"/>
              <a:buChar char="○"/>
            </a:pPr>
            <a:r>
              <a:rPr lang="en-GB" sz="1300">
                <a:solidFill>
                  <a:srgbClr val="494A4C"/>
                </a:solidFill>
              </a:rPr>
              <a:t>Presenting in from of general and </a:t>
            </a:r>
            <a:r>
              <a:rPr lang="en-GB" sz="1300">
                <a:solidFill>
                  <a:srgbClr val="494A4C"/>
                </a:solidFill>
              </a:rPr>
              <a:t>professional</a:t>
            </a:r>
            <a:r>
              <a:rPr lang="en-GB" sz="1300">
                <a:solidFill>
                  <a:srgbClr val="494A4C"/>
                </a:solidFill>
              </a:rPr>
              <a:t> public (invited company’s representative)</a:t>
            </a:r>
            <a:endParaRPr sz="1300">
              <a:solidFill>
                <a:srgbClr val="494A4C"/>
              </a:solidFill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494A4C"/>
              </a:buClr>
              <a:buSzPts val="1300"/>
              <a:buChar char="●"/>
            </a:pPr>
            <a:r>
              <a:rPr b="1" lang="en-GB" sz="1300">
                <a:solidFill>
                  <a:srgbClr val="494A4C"/>
                </a:solidFill>
              </a:rPr>
              <a:t>Additional Materials</a:t>
            </a:r>
            <a:endParaRPr b="1" sz="1300">
              <a:solidFill>
                <a:srgbClr val="494A4C"/>
              </a:solidFill>
            </a:endParaRPr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Clr>
                <a:srgbClr val="494A4C"/>
              </a:buClr>
              <a:buSzPts val="1300"/>
              <a:buChar char="○"/>
            </a:pPr>
            <a:r>
              <a:rPr lang="en-GB" sz="1300">
                <a:solidFill>
                  <a:srgbClr val="494A4C"/>
                </a:solidFill>
              </a:rPr>
              <a:t>enhancing self-esteem and </a:t>
            </a:r>
            <a:r>
              <a:rPr lang="en-GB" sz="1300">
                <a:solidFill>
                  <a:srgbClr val="494A4C"/>
                </a:solidFill>
              </a:rPr>
              <a:t>learning on self-actualization skills</a:t>
            </a:r>
            <a:endParaRPr sz="1300">
              <a:solidFill>
                <a:srgbClr val="494A4C"/>
              </a:solidFill>
            </a:endParaRPr>
          </a:p>
        </p:txBody>
      </p:sp>
      <p:pic>
        <p:nvPicPr>
          <p:cNvPr id="272" name="Google Shape;27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43918" y="49800"/>
            <a:ext cx="1600082" cy="6117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3" name="Google Shape;273;p29"/>
          <p:cNvCxnSpPr/>
          <p:nvPr/>
        </p:nvCxnSpPr>
        <p:spPr>
          <a:xfrm>
            <a:off x="0" y="8468"/>
            <a:ext cx="91440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74" name="Google Shape;274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75" name="Google Shape;275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20025" y="3375350"/>
            <a:ext cx="1600075" cy="12473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20024" y="771187"/>
            <a:ext cx="1557551" cy="1108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94081" y="1958259"/>
            <a:ext cx="1880819" cy="1338275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29"/>
          <p:cNvSpPr txBox="1"/>
          <p:nvPr/>
        </p:nvSpPr>
        <p:spPr>
          <a:xfrm>
            <a:off x="3308325" y="4847225"/>
            <a:ext cx="2418900" cy="22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800">
                <a:solidFill>
                  <a:srgbClr val="494A4C"/>
                </a:solidFill>
              </a:rPr>
              <a:t>Tecnocampus, Mataro   |   February, 2022</a:t>
            </a:r>
            <a:endParaRPr i="1" sz="800">
              <a:solidFill>
                <a:srgbClr val="494A4C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1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1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1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Google Shape;283;p30"/>
          <p:cNvPicPr preferRelativeResize="0"/>
          <p:nvPr/>
        </p:nvPicPr>
        <p:blipFill rotWithShape="1">
          <a:blip r:embed="rId3">
            <a:alphaModFix amt="68000"/>
          </a:blip>
          <a:srcRect b="8466" l="0" r="0" t="0"/>
          <a:stretch/>
        </p:blipFill>
        <p:spPr>
          <a:xfrm>
            <a:off x="32775" y="-10950"/>
            <a:ext cx="9543127" cy="5263025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30"/>
          <p:cNvSpPr txBox="1"/>
          <p:nvPr>
            <p:ph type="title"/>
          </p:nvPr>
        </p:nvSpPr>
        <p:spPr>
          <a:xfrm>
            <a:off x="311700" y="1134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Personal Profile</a:t>
            </a:r>
            <a:endParaRPr/>
          </a:p>
        </p:txBody>
      </p:sp>
      <p:sp>
        <p:nvSpPr>
          <p:cNvPr id="285" name="Google Shape;285;p30"/>
          <p:cNvSpPr txBox="1"/>
          <p:nvPr>
            <p:ph idx="1" type="body"/>
          </p:nvPr>
        </p:nvSpPr>
        <p:spPr>
          <a:xfrm>
            <a:off x="5249600" y="515050"/>
            <a:ext cx="4326300" cy="217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300">
                <a:highlight>
                  <a:schemeClr val="lt1"/>
                </a:highlight>
              </a:rPr>
              <a:t>Currently:</a:t>
            </a:r>
            <a:endParaRPr b="1" sz="1300">
              <a:highlight>
                <a:schemeClr val="lt1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 sz="1300">
                <a:highlight>
                  <a:schemeClr val="lt1"/>
                </a:highlight>
              </a:rPr>
              <a:t>Professor, </a:t>
            </a:r>
            <a:r>
              <a:rPr lang="en-GB" sz="1300">
                <a:highlight>
                  <a:schemeClr val="lt1"/>
                </a:highlight>
              </a:rPr>
              <a:t>Researcher</a:t>
            </a:r>
            <a:r>
              <a:rPr lang="en-GB" sz="1300">
                <a:highlight>
                  <a:schemeClr val="lt1"/>
                </a:highlight>
              </a:rPr>
              <a:t>, Business Consultant</a:t>
            </a:r>
            <a:endParaRPr sz="1300"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300">
                <a:highlight>
                  <a:schemeClr val="lt1"/>
                </a:highlight>
              </a:rPr>
              <a:t>Languages:</a:t>
            </a:r>
            <a:endParaRPr b="1" sz="1300">
              <a:highlight>
                <a:schemeClr val="lt1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 sz="1300">
                <a:highlight>
                  <a:schemeClr val="lt1"/>
                </a:highlight>
              </a:rPr>
              <a:t>English, Spanish, Russian, Belarusian, Catalan</a:t>
            </a:r>
            <a:endParaRPr sz="1300"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300">
                <a:highlight>
                  <a:schemeClr val="lt1"/>
                </a:highlight>
              </a:rPr>
              <a:t>Personal Traits:</a:t>
            </a:r>
            <a:endParaRPr b="1" sz="1300">
              <a:highlight>
                <a:schemeClr val="lt1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 sz="1300">
                <a:highlight>
                  <a:schemeClr val="lt1"/>
                </a:highlight>
              </a:rPr>
              <a:t>Strong communication skills</a:t>
            </a:r>
            <a:endParaRPr sz="1300">
              <a:highlight>
                <a:schemeClr val="lt1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 sz="1300">
                <a:highlight>
                  <a:schemeClr val="lt1"/>
                </a:highlight>
              </a:rPr>
              <a:t>Tolerance Optimism and </a:t>
            </a:r>
            <a:r>
              <a:rPr lang="en-GB" sz="1300">
                <a:highlight>
                  <a:schemeClr val="lt1"/>
                </a:highlight>
              </a:rPr>
              <a:t>sense</a:t>
            </a:r>
            <a:r>
              <a:rPr lang="en-GB" sz="1300">
                <a:highlight>
                  <a:schemeClr val="lt1"/>
                </a:highlight>
              </a:rPr>
              <a:t> of humor</a:t>
            </a:r>
            <a:endParaRPr sz="1300">
              <a:highlight>
                <a:schemeClr val="lt1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 sz="1300">
                <a:highlight>
                  <a:schemeClr val="lt1"/>
                </a:highlight>
              </a:rPr>
              <a:t>Analytical</a:t>
            </a:r>
            <a:r>
              <a:rPr lang="en-GB" sz="1300">
                <a:highlight>
                  <a:schemeClr val="lt1"/>
                </a:highlight>
              </a:rPr>
              <a:t> mindset and critical thinking</a:t>
            </a:r>
            <a:endParaRPr sz="1300">
              <a:highlight>
                <a:schemeClr val="lt1"/>
              </a:highlight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 sz="1300">
                <a:highlight>
                  <a:schemeClr val="lt1"/>
                </a:highlight>
              </a:rPr>
              <a:t>Creativity and natural curiosity</a:t>
            </a:r>
            <a:endParaRPr sz="1300">
              <a:highlight>
                <a:schemeClr val="lt1"/>
              </a:highlight>
            </a:endParaRPr>
          </a:p>
        </p:txBody>
      </p:sp>
      <p:cxnSp>
        <p:nvCxnSpPr>
          <p:cNvPr id="286" name="Google Shape;286;p30"/>
          <p:cNvCxnSpPr/>
          <p:nvPr/>
        </p:nvCxnSpPr>
        <p:spPr>
          <a:xfrm>
            <a:off x="0" y="8468"/>
            <a:ext cx="91440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  <p:pic>
        <p:nvPicPr>
          <p:cNvPr id="287" name="Google Shape;287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08325" y="515050"/>
            <a:ext cx="1203257" cy="2172300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89" name="Google Shape;289;p30"/>
          <p:cNvSpPr txBox="1"/>
          <p:nvPr/>
        </p:nvSpPr>
        <p:spPr>
          <a:xfrm>
            <a:off x="3308325" y="4847225"/>
            <a:ext cx="2418900" cy="22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800">
                <a:solidFill>
                  <a:srgbClr val="494A4C"/>
                </a:solidFill>
              </a:rPr>
              <a:t>Tecnocampus, Mataro   |   February, 2022</a:t>
            </a:r>
            <a:endParaRPr i="1" sz="800">
              <a:solidFill>
                <a:srgbClr val="494A4C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1"/>
          <p:cNvSpPr txBox="1"/>
          <p:nvPr>
            <p:ph type="ctrTitle"/>
          </p:nvPr>
        </p:nvSpPr>
        <p:spPr>
          <a:xfrm>
            <a:off x="4572000" y="448275"/>
            <a:ext cx="4260300" cy="120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Thank you!</a:t>
            </a:r>
            <a:endParaRPr/>
          </a:p>
        </p:txBody>
      </p:sp>
      <p:sp>
        <p:nvSpPr>
          <p:cNvPr id="295" name="Google Shape;295;p31"/>
          <p:cNvSpPr txBox="1"/>
          <p:nvPr/>
        </p:nvSpPr>
        <p:spPr>
          <a:xfrm>
            <a:off x="5245150" y="1895650"/>
            <a:ext cx="3712500" cy="46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chemeClr val="dk1"/>
                </a:solidFill>
              </a:rPr>
              <a:t>VERA BUTKOUSKAYA, PhD</a:t>
            </a:r>
            <a:endParaRPr sz="135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</a:rPr>
              <a:t>+34 652 84 55 22 | </a:t>
            </a:r>
            <a:r>
              <a:rPr lang="en-GB" sz="1200">
                <a:solidFill>
                  <a:schemeClr val="dk1"/>
                </a:solidFill>
              </a:rPr>
              <a:t>Barcelona, Spain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solidFill>
                  <a:schemeClr val="dk1"/>
                </a:solidFill>
                <a:highlight>
                  <a:schemeClr val="lt1"/>
                </a:highlight>
              </a:rPr>
              <a:t>✉ </a:t>
            </a:r>
            <a:r>
              <a:rPr lang="en-GB" sz="1200">
                <a:solidFill>
                  <a:schemeClr val="dk1"/>
                </a:solidFill>
              </a:rPr>
              <a:t>vera.butkouskaya@gmail.com         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</a:rPr>
              <a:t>	</a:t>
            </a:r>
            <a:r>
              <a:rPr lang="en-GB" sz="1200" u="sng">
                <a:solidFill>
                  <a:schemeClr val="accent5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www.verapetrovna.com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155CD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i="1" lang="en-GB" sz="900">
                <a:latin typeface="Times New Roman"/>
                <a:ea typeface="Times New Roman"/>
                <a:cs typeface="Times New Roman"/>
                <a:sym typeface="Times New Roman"/>
              </a:rPr>
              <a:t>Google Scholar</a:t>
            </a:r>
            <a:r>
              <a:rPr lang="en-GB" sz="12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i="1" lang="en-GB" sz="900" u="sng">
                <a:solidFill>
                  <a:srgbClr val="1155CC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View profile</a:t>
            </a:r>
            <a:endParaRPr i="1" sz="900" u="sng">
              <a:solidFill>
                <a:srgbClr val="1155C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900" u="sng">
              <a:solidFill>
                <a:srgbClr val="1155C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rgbClr val="494A4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i="1" lang="en-GB" sz="900" u="sng">
                <a:solidFill>
                  <a:srgbClr val="1155CC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https://orcid.org/0000-0002-6963-3872</a:t>
            </a:r>
            <a:endParaRPr i="1" sz="900" u="sng">
              <a:solidFill>
                <a:srgbClr val="1155C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900" u="sng">
              <a:solidFill>
                <a:srgbClr val="1155C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i="1" lang="en-GB" sz="900" u="sng">
                <a:solidFill>
                  <a:srgbClr val="1155CC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https://www.linkedin.com/in/verabutkouskaya/</a:t>
            </a:r>
            <a:endParaRPr i="1" sz="900" u="sng">
              <a:solidFill>
                <a:srgbClr val="1155C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900" u="sng">
              <a:solidFill>
                <a:srgbClr val="1155C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i="1" lang="en-GB" sz="900" u="sng">
                <a:solidFill>
                  <a:srgbClr val="1155CC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https://www.researchgate.net/profile/Vera_Butkouskaya</a:t>
            </a:r>
            <a:endParaRPr i="1" sz="900" u="sng">
              <a:solidFill>
                <a:srgbClr val="1155C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900" u="sng">
              <a:solidFill>
                <a:srgbClr val="1155C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1" lang="en-GB" sz="900" u="sng">
                <a:solidFill>
                  <a:srgbClr val="1155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https://publons.com/researcher/3824358/vera-butkouskaya/ </a:t>
            </a:r>
            <a:endParaRPr i="1" sz="900" u="sng">
              <a:solidFill>
                <a:srgbClr val="1155C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155CD"/>
              </a:solidFill>
            </a:endParaRPr>
          </a:p>
        </p:txBody>
      </p:sp>
      <p:cxnSp>
        <p:nvCxnSpPr>
          <p:cNvPr id="296" name="Google Shape;296;p31"/>
          <p:cNvCxnSpPr/>
          <p:nvPr/>
        </p:nvCxnSpPr>
        <p:spPr>
          <a:xfrm>
            <a:off x="0" y="5143493"/>
            <a:ext cx="91440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  <p:pic>
        <p:nvPicPr>
          <p:cNvPr id="297" name="Google Shape;297;p3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901525" y="3232375"/>
            <a:ext cx="343625" cy="132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3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978150" y="4593775"/>
            <a:ext cx="267000" cy="26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31"/>
          <p:cNvPicPr preferRelativeResize="0"/>
          <p:nvPr/>
        </p:nvPicPr>
        <p:blipFill rotWithShape="1">
          <a:blip r:embed="rId10">
            <a:alphaModFix/>
          </a:blip>
          <a:srcRect b="0" l="19409" r="24752" t="0"/>
          <a:stretch/>
        </p:blipFill>
        <p:spPr>
          <a:xfrm>
            <a:off x="0" y="-4750"/>
            <a:ext cx="430605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31"/>
          <p:cNvPicPr preferRelativeResize="0"/>
          <p:nvPr/>
        </p:nvPicPr>
        <p:blipFill rotWithShape="1">
          <a:blip r:embed="rId11">
            <a:alphaModFix/>
          </a:blip>
          <a:srcRect b="18916" l="0" r="0" t="0"/>
          <a:stretch/>
        </p:blipFill>
        <p:spPr>
          <a:xfrm>
            <a:off x="5556263" y="2786575"/>
            <a:ext cx="197615" cy="1730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01" name="Google Shape;301;p31"/>
          <p:cNvCxnSpPr/>
          <p:nvPr/>
        </p:nvCxnSpPr>
        <p:spPr>
          <a:xfrm>
            <a:off x="0" y="-7"/>
            <a:ext cx="91440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  <p:pic>
        <p:nvPicPr>
          <p:cNvPr id="302" name="Google Shape;302;p31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543918" y="49800"/>
            <a:ext cx="1600082" cy="611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